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3"/>
  </p:notesMasterIdLst>
  <p:handoutMasterIdLst>
    <p:handoutMasterId r:id="rId24"/>
  </p:handoutMasterIdLst>
  <p:sldIdLst>
    <p:sldId id="256" r:id="rId3"/>
    <p:sldId id="275" r:id="rId4"/>
    <p:sldId id="257" r:id="rId5"/>
    <p:sldId id="277" r:id="rId6"/>
    <p:sldId id="279" r:id="rId7"/>
    <p:sldId id="280" r:id="rId8"/>
    <p:sldId id="281" r:id="rId9"/>
    <p:sldId id="292" r:id="rId10"/>
    <p:sldId id="295" r:id="rId11"/>
    <p:sldId id="294" r:id="rId12"/>
    <p:sldId id="296" r:id="rId13"/>
    <p:sldId id="297" r:id="rId14"/>
    <p:sldId id="301" r:id="rId15"/>
    <p:sldId id="302" r:id="rId16"/>
    <p:sldId id="303" r:id="rId17"/>
    <p:sldId id="304" r:id="rId18"/>
    <p:sldId id="305" r:id="rId19"/>
    <p:sldId id="306" r:id="rId20"/>
    <p:sldId id="278"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FBCF"/>
    <a:srgbClr val="DAEFC3"/>
    <a:srgbClr val="C0E399"/>
    <a:srgbClr val="57C848"/>
    <a:srgbClr val="49BD39"/>
    <a:srgbClr val="CC9900"/>
    <a:srgbClr val="742117"/>
    <a:srgbClr val="D6E171"/>
    <a:srgbClr val="88AEEC"/>
    <a:srgbClr val="6E9C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4988" autoAdjust="0"/>
  </p:normalViewPr>
  <p:slideViewPr>
    <p:cSldViewPr snapToGrid="0">
      <p:cViewPr>
        <p:scale>
          <a:sx n="100" d="100"/>
          <a:sy n="100" d="100"/>
        </p:scale>
        <p:origin x="996" y="72"/>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9F5632D-3DCB-1FC9-73FF-B5DAAFA30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6350838-7995-78C7-91DB-EB32706D8F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8B186-63D3-4305-80B8-34A7AA322DF9}" type="datetimeFigureOut">
              <a:rPr lang="it-IT" smtClean="0"/>
              <a:t>07/09/2024</a:t>
            </a:fld>
            <a:endParaRPr lang="it-IT"/>
          </a:p>
        </p:txBody>
      </p:sp>
      <p:sp>
        <p:nvSpPr>
          <p:cNvPr id="4" name="Segnaposto piè di pagina 3">
            <a:extLst>
              <a:ext uri="{FF2B5EF4-FFF2-40B4-BE49-F238E27FC236}">
                <a16:creationId xmlns:a16="http://schemas.microsoft.com/office/drawing/2014/main" id="{D95F1D8C-0765-75FB-67CA-0B01DBD12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A6829BF3-2736-6467-27D4-55A4D93A0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C5B64-80F7-4172-B3B3-548FC6FDA9E8}" type="slidenum">
              <a:rPr lang="it-IT" smtClean="0"/>
              <a:t>‹N›</a:t>
            </a:fld>
            <a:endParaRPr lang="it-IT"/>
          </a:p>
        </p:txBody>
      </p:sp>
    </p:spTree>
    <p:extLst>
      <p:ext uri="{BB962C8B-B14F-4D97-AF65-F5344CB8AC3E}">
        <p14:creationId xmlns:p14="http://schemas.microsoft.com/office/powerpoint/2010/main" val="40323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BC2C8-813C-4630-9B95-4856A906009C}" type="datetimeFigureOut">
              <a:rPr lang="it-IT" smtClean="0"/>
              <a:t>07/09/2024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A0766-FD45-498D-9CD3-74223787436B}" type="slidenum">
              <a:rPr lang="it-IT" smtClean="0"/>
              <a:t>‹N›</a:t>
            </a:fld>
            <a:endParaRPr lang="it-IT"/>
          </a:p>
        </p:txBody>
      </p:sp>
    </p:spTree>
    <p:extLst>
      <p:ext uri="{BB962C8B-B14F-4D97-AF65-F5344CB8AC3E}">
        <p14:creationId xmlns:p14="http://schemas.microsoft.com/office/powerpoint/2010/main" val="370046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28650" lvl="1" indent="-171450" algn="just">
              <a:buFont typeface="Arial" panose="020B0604020202020204" pitchFamily="34" charset="0"/>
              <a:buChar char="•"/>
            </a:pPr>
            <a:r>
              <a:rPr lang="it-IT" dirty="0"/>
              <a:t>Accurate SOC </a:t>
            </a:r>
            <a:r>
              <a:rPr lang="it-IT" dirty="0" err="1"/>
              <a:t>estimation</a:t>
            </a:r>
            <a:r>
              <a:rPr lang="it-IT" dirty="0"/>
              <a:t> </a:t>
            </a:r>
            <a:r>
              <a:rPr lang="it-IT" dirty="0" err="1"/>
              <a:t>is</a:t>
            </a:r>
            <a:r>
              <a:rPr lang="it-IT" dirty="0"/>
              <a:t> </a:t>
            </a:r>
            <a:r>
              <a:rPr lang="it-IT" dirty="0" err="1"/>
              <a:t>essential</a:t>
            </a:r>
            <a:r>
              <a:rPr lang="it-IT" dirty="0"/>
              <a:t> and </a:t>
            </a:r>
            <a:r>
              <a:rPr lang="it-IT" dirty="0" err="1"/>
              <a:t>crucial</a:t>
            </a:r>
            <a:r>
              <a:rPr lang="it-IT" dirty="0"/>
              <a:t> to </a:t>
            </a:r>
            <a:r>
              <a:rPr lang="it-IT" dirty="0" err="1"/>
              <a:t>improve</a:t>
            </a:r>
            <a:r>
              <a:rPr lang="it-IT" dirty="0"/>
              <a:t> </a:t>
            </a:r>
            <a:r>
              <a:rPr lang="it-IT" dirty="0" err="1"/>
              <a:t>operation</a:t>
            </a:r>
            <a:r>
              <a:rPr lang="it-IT" dirty="0"/>
              <a:t> </a:t>
            </a:r>
            <a:r>
              <a:rPr lang="it-IT" dirty="0" err="1"/>
              <a:t>safety</a:t>
            </a:r>
            <a:r>
              <a:rPr lang="it-IT" dirty="0"/>
              <a:t> and service life of </a:t>
            </a:r>
            <a:r>
              <a:rPr lang="it-IT" dirty="0" err="1"/>
              <a:t>Li-ion</a:t>
            </a:r>
            <a:r>
              <a:rPr lang="it-IT" dirty="0"/>
              <a:t> </a:t>
            </a:r>
            <a:r>
              <a:rPr lang="it-IT" dirty="0" err="1"/>
              <a:t>batteries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err="1"/>
              <a:t>Estimation</a:t>
            </a:r>
            <a:r>
              <a:rPr lang="it-IT" dirty="0"/>
              <a:t> SOC </a:t>
            </a:r>
            <a:r>
              <a:rPr lang="it-IT" dirty="0" err="1"/>
              <a:t>remains</a:t>
            </a:r>
            <a:r>
              <a:rPr lang="it-IT" dirty="0"/>
              <a:t> a challenge, </a:t>
            </a:r>
            <a:r>
              <a:rPr lang="it-IT" dirty="0" err="1"/>
              <a:t>leading</a:t>
            </a:r>
            <a:r>
              <a:rPr lang="it-IT" dirty="0"/>
              <a:t> to the </a:t>
            </a:r>
            <a:r>
              <a:rPr lang="it-IT" dirty="0" err="1"/>
              <a:t>replacement</a:t>
            </a:r>
            <a:r>
              <a:rPr lang="it-IT" dirty="0"/>
              <a:t> of </a:t>
            </a:r>
            <a:r>
              <a:rPr lang="it-IT" dirty="0" err="1"/>
              <a:t>traditional</a:t>
            </a:r>
            <a:r>
              <a:rPr lang="it-IT" dirty="0"/>
              <a:t> theory-</a:t>
            </a:r>
            <a:r>
              <a:rPr lang="it-IT" dirty="0" err="1"/>
              <a:t>based</a:t>
            </a:r>
            <a:r>
              <a:rPr lang="it-IT" dirty="0"/>
              <a:t> </a:t>
            </a:r>
            <a:r>
              <a:rPr lang="it-IT" dirty="0" err="1"/>
              <a:t>methods</a:t>
            </a:r>
            <a:r>
              <a:rPr lang="it-IT" dirty="0"/>
              <a:t> with data-</a:t>
            </a:r>
            <a:r>
              <a:rPr lang="it-IT" dirty="0" err="1"/>
              <a:t>driven</a:t>
            </a:r>
            <a:r>
              <a:rPr lang="it-IT" dirty="0"/>
              <a:t> </a:t>
            </a:r>
            <a:r>
              <a:rPr lang="it-IT" dirty="0" err="1"/>
              <a:t>approaches</a:t>
            </a:r>
            <a:r>
              <a:rPr lang="it-IT" dirty="0"/>
              <a:t>, </a:t>
            </a:r>
            <a:r>
              <a:rPr lang="it-IT" dirty="0" err="1"/>
              <a:t>enabled</a:t>
            </a:r>
            <a:r>
              <a:rPr lang="it-IT" dirty="0"/>
              <a:t> by </a:t>
            </a:r>
            <a:r>
              <a:rPr lang="it-IT" dirty="0" err="1"/>
              <a:t>increased</a:t>
            </a:r>
            <a:r>
              <a:rPr lang="it-IT" dirty="0"/>
              <a:t> </a:t>
            </a:r>
            <a:r>
              <a:rPr lang="it-IT" dirty="0" err="1"/>
              <a:t>battery</a:t>
            </a:r>
            <a:r>
              <a:rPr lang="it-IT" dirty="0"/>
              <a:t> data and AI </a:t>
            </a:r>
            <a:r>
              <a:rPr lang="it-IT" dirty="0" err="1"/>
              <a:t>advancements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p:txBody>
      </p:sp>
      <p:sp>
        <p:nvSpPr>
          <p:cNvPr id="4" name="Segnaposto numero diapositiva 3"/>
          <p:cNvSpPr>
            <a:spLocks noGrp="1"/>
          </p:cNvSpPr>
          <p:nvPr>
            <p:ph type="sldNum" sz="quarter" idx="5"/>
          </p:nvPr>
        </p:nvSpPr>
        <p:spPr/>
        <p:txBody>
          <a:bodyPr/>
          <a:lstStyle/>
          <a:p>
            <a:fld id="{12CA0766-FD45-498D-9CD3-74223787436B}" type="slidenum">
              <a:rPr lang="it-IT" smtClean="0"/>
              <a:t>4</a:t>
            </a:fld>
            <a:endParaRPr lang="it-IT"/>
          </a:p>
        </p:txBody>
      </p:sp>
    </p:spTree>
    <p:extLst>
      <p:ext uri="{BB962C8B-B14F-4D97-AF65-F5344CB8AC3E}">
        <p14:creationId xmlns:p14="http://schemas.microsoft.com/office/powerpoint/2010/main" val="2360689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𝒙</m:t>
                        </m:r>
                      </m:e>
                      <m:sub>
                        <m:r>
                          <a:rPr lang="it-IT" b="1" i="1" smtClean="0">
                            <a:latin typeface="Cambria Math" panose="02040503050406030204" pitchFamily="18" charset="0"/>
                          </a:rPr>
                          <m:t>𝒌</m:t>
                        </m:r>
                      </m:sub>
                    </m:sSub>
                  </m:oMath>
                </a14:m>
                <a:r>
                  <a:rPr lang="en-US" b="1" dirty="0"/>
                  <a:t> </a:t>
                </a:r>
                <a:r>
                  <a:rPr lang="en-US" dirty="0"/>
                  <a:t>and</a:t>
                </a:r>
                <a:r>
                  <a:rPr lang="en-US" baseline="0" dirty="0"/>
                  <a:t> </a:t>
                </a: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𝒉</m:t>
                        </m:r>
                      </m:e>
                      <m:sub>
                        <m:r>
                          <a:rPr lang="it-IT" b="1" i="1" baseline="0" smtClean="0">
                            <a:latin typeface="Cambria Math" panose="02040503050406030204" pitchFamily="18" charset="0"/>
                          </a:rPr>
                          <m:t>𝒌</m:t>
                        </m:r>
                      </m:sub>
                    </m:sSub>
                  </m:oMath>
                </a14:m>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𝒇</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𝒊</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𝒄</m:t>
                        </m:r>
                      </m:e>
                      <m:sub>
                        <m:r>
                          <a:rPr lang="it-IT" b="1" i="1" smtClean="0">
                            <a:latin typeface="Cambria Math" panose="02040503050406030204" pitchFamily="18" charset="0"/>
                          </a:rPr>
                          <m:t>𝒌</m:t>
                        </m:r>
                      </m:sub>
                    </m:sSub>
                  </m:oMath>
                </a14:m>
                <a:r>
                  <a:rPr lang="en-US" b="1" dirty="0"/>
                  <a:t> </a:t>
                </a:r>
                <a:r>
                  <a:rPr lang="en-US" b="0" dirty="0"/>
                  <a:t>and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𝒐</m:t>
                        </m:r>
                      </m:e>
                      <m:sub>
                        <m:r>
                          <a:rPr lang="it-IT" b="1" i="1" smtClean="0">
                            <a:latin typeface="Cambria Math" panose="02040503050406030204" pitchFamily="18" charset="0"/>
                          </a:rPr>
                          <m:t>𝒌</m:t>
                        </m:r>
                      </m:sub>
                    </m:sSub>
                  </m:oMath>
                </a14:m>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14:m>
                  <m:oMath xmlns:m="http://schemas.openxmlformats.org/officeDocument/2006/math">
                    <m:r>
                      <a:rPr lang="it-IT" b="1" i="1" smtClean="0">
                        <a:latin typeface="Cambria Math" panose="02040503050406030204" pitchFamily="18" charset="0"/>
                      </a:rPr>
                      <m:t>𝒘</m:t>
                    </m:r>
                  </m:oMath>
                </a14:m>
                <a:r>
                  <a:rPr lang="en-US" b="0" dirty="0"/>
                  <a:t> and </a:t>
                </a:r>
                <a14:m>
                  <m:oMath xmlns:m="http://schemas.openxmlformats.org/officeDocument/2006/math">
                    <m:r>
                      <a:rPr lang="it-IT" b="1" i="1" smtClean="0">
                        <a:latin typeface="Cambria Math" panose="02040503050406030204" pitchFamily="18" charset="0"/>
                      </a:rPr>
                      <m:t>𝒃</m:t>
                    </m:r>
                  </m:oMath>
                </a14:m>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14:m>
                  <m:oMath xmlns:m="http://schemas.openxmlformats.org/officeDocument/2006/math">
                    <m:sSubSup>
                      <m:sSubSupPr>
                        <m:ctrlPr>
                          <a:rPr lang="it-IT" sz="1200" b="1" i="1" smtClean="0">
                            <a:latin typeface="Cambria Math" panose="02040503050406030204" pitchFamily="18" charset="0"/>
                          </a:rPr>
                        </m:ctrlPr>
                      </m:sSubSup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up>
                        <m:r>
                          <a:rPr lang="it-IT" sz="1200" b="1" i="1" smtClean="0">
                            <a:latin typeface="Cambria Math" panose="02040503050406030204" pitchFamily="18" charset="0"/>
                          </a:rPr>
                          <m:t>′</m:t>
                        </m:r>
                      </m:sup>
                    </m:sSubSup>
                  </m:oMath>
                </a14:m>
                <a:r>
                  <a:rPr lang="en-US" b="0" dirty="0"/>
                  <a:t> is the intermediate variable</a:t>
                </a:r>
              </a:p>
              <a:p>
                <a:pPr marL="0" indent="0" algn="just">
                  <a:buFont typeface="Arial" panose="020B0604020202020204" pitchFamily="34" charset="0"/>
                  <a:buNone/>
                </a:pPr>
                <a14:m>
                  <m:oMath xmlns:m="http://schemas.openxmlformats.org/officeDocument/2006/math">
                    <m:r>
                      <a:rPr lang="en-US" sz="1200" b="1" i="1" smtClean="0">
                        <a:latin typeface="Cambria Math" panose="02040503050406030204" pitchFamily="18" charset="0"/>
                        <a:ea typeface="Cambria Math" panose="02040503050406030204" pitchFamily="18" charset="0"/>
                      </a:rPr>
                      <m:t>𝝈</m:t>
                    </m:r>
                    <m:d>
                      <m:dPr>
                        <m:ctrlPr>
                          <a:rPr lang="it-IT" sz="1200" b="1"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m:t>
                        </m:r>
                      </m:e>
                    </m:d>
                  </m:oMath>
                </a14:m>
                <a:r>
                  <a:rPr lang="en-US" b="1" dirty="0"/>
                  <a:t> </a:t>
                </a:r>
                <a:r>
                  <a:rPr lang="en-US" b="0" dirty="0"/>
                  <a:t>and </a:t>
                </a:r>
                <a14:m>
                  <m:oMath xmlns:m="http://schemas.openxmlformats.org/officeDocument/2006/math">
                    <m:r>
                      <a:rPr lang="it-IT" sz="1200" b="1" i="0" smtClean="0">
                        <a:latin typeface="Cambria Math" panose="02040503050406030204" pitchFamily="18" charset="0"/>
                      </a:rPr>
                      <m:t>𝐭𝐚𝐧𝐡</m:t>
                    </m:r>
                    <m:r>
                      <a:rPr lang="it-IT" sz="1200" b="1" i="0" smtClean="0">
                        <a:latin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rPr>
                      <m:t>)</m:t>
                    </m:r>
                  </m:oMath>
                </a14:m>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14:m>
                  <m:oMath xmlns:m="http://schemas.openxmlformats.org/officeDocument/2006/math">
                    <m:sSub>
                      <m:sSubPr>
                        <m:ctrlPr>
                          <a:rPr lang="it-IT" b="0" i="1" baseline="0" smtClean="0">
                            <a:latin typeface="Cambria Math" panose="02040503050406030204" pitchFamily="18" charset="0"/>
                          </a:rPr>
                        </m:ctrlPr>
                      </m:sSubPr>
                      <m:e>
                        <m:r>
                          <a:rPr lang="it-IT" b="0" i="1" baseline="0" smtClean="0">
                            <a:latin typeface="Cambria Math" panose="02040503050406030204" pitchFamily="18" charset="0"/>
                          </a:rPr>
                          <m:t>𝑥</m:t>
                        </m:r>
                      </m:e>
                      <m:sub>
                        <m:r>
                          <a:rPr lang="it-IT" b="0" i="1" baseline="0" smtClean="0">
                            <a:latin typeface="Cambria Math" panose="02040503050406030204" pitchFamily="18" charset="0"/>
                          </a:rPr>
                          <m:t>𝑘</m:t>
                        </m:r>
                      </m:sub>
                    </m:sSub>
                  </m:oMath>
                </a14:m>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14:m>
                  <m:oMath xmlns:m="http://schemas.openxmlformats.org/officeDocument/2006/math">
                    <m:r>
                      <a:rPr lang="it-IT" b="1" i="1" baseline="0" smtClean="0">
                        <a:latin typeface="Cambria Math" panose="02040503050406030204" pitchFamily="18" charset="0"/>
                      </a:rPr>
                      <m:t>𝑺𝑶</m:t>
                    </m:r>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𝑪</m:t>
                        </m:r>
                      </m:e>
                      <m:sub>
                        <m:r>
                          <a:rPr lang="it-IT" b="1" i="1" baseline="0" smtClean="0">
                            <a:latin typeface="Cambria Math" panose="02040503050406030204" pitchFamily="18" charset="0"/>
                          </a:rPr>
                          <m:t>𝒌</m:t>
                        </m:r>
                      </m:sub>
                    </m:sSub>
                  </m:oMath>
                </a14:m>
                <a:r>
                  <a:rPr lang="en-US" b="0" dirty="0"/>
                  <a:t> are obtained through:</a:t>
                </a:r>
              </a:p>
              <a:p>
                <a:pPr marL="171450" indent="-171450" algn="just">
                  <a:buFont typeface="Arial" panose="020B0604020202020204" pitchFamily="34" charset="0"/>
                  <a:buChar char="•"/>
                </a:pP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𝒈</m:t>
                        </m:r>
                      </m:e>
                      <m:sub>
                        <m:r>
                          <a:rPr lang="it-IT" b="1" i="1" baseline="0" smtClean="0">
                            <a:latin typeface="Cambria Math" panose="02040503050406030204" pitchFamily="18" charset="0"/>
                          </a:rPr>
                          <m:t>𝒌</m:t>
                        </m:r>
                      </m:sub>
                    </m:sSub>
                  </m:oMath>
                </a14:m>
                <a:r>
                  <a:rPr lang="en-US" b="1" dirty="0"/>
                  <a:t> </a:t>
                </a:r>
                <a:r>
                  <a:rPr lang="en-US" b="0" dirty="0"/>
                  <a:t>that represents the output oof the full connection layer.</a:t>
                </a:r>
              </a:p>
              <a:p>
                <a:pPr marL="171450" indent="-171450" algn="just">
                  <a:buFont typeface="Arial" panose="020B0604020202020204" pitchFamily="34" charset="0"/>
                  <a:buChar char="•"/>
                </a:pPr>
                <a14:m>
                  <m:oMath xmlns:m="http://schemas.openxmlformats.org/officeDocument/2006/math">
                    <m:r>
                      <a:rPr lang="it-IT" b="1" i="1" smtClean="0">
                        <a:latin typeface="Cambria Math" panose="02040503050406030204" pitchFamily="18" charset="0"/>
                      </a:rPr>
                      <m:t>𝒇</m:t>
                    </m:r>
                    <m:d>
                      <m:dPr>
                        <m:ctrlPr>
                          <a:rPr lang="it-IT" b="1" i="1" smtClean="0">
                            <a:latin typeface="Cambria Math" panose="02040503050406030204" pitchFamily="18" charset="0"/>
                          </a:rPr>
                        </m:ctrlPr>
                      </m:dPr>
                      <m:e>
                        <m:r>
                          <a:rPr lang="it-IT" b="1" i="1" smtClean="0">
                            <a:latin typeface="Cambria Math" panose="02040503050406030204" pitchFamily="18" charset="0"/>
                            <a:ea typeface="Cambria Math" panose="02040503050406030204" pitchFamily="18" charset="0"/>
                          </a:rPr>
                          <m:t>∎</m:t>
                        </m:r>
                      </m:e>
                    </m:d>
                  </m:oMath>
                </a14:m>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𝒈</m:t>
                        </m:r>
                      </m:sub>
                    </m:sSub>
                  </m:oMath>
                </a14:m>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𝒈</m:t>
                        </m:r>
                      </m:sub>
                    </m:sSub>
                  </m:oMath>
                </a14:m>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𝒚</m:t>
                        </m:r>
                      </m:sub>
                    </m:sSub>
                  </m:oMath>
                </a14:m>
                <a:r>
                  <a:rPr lang="en-US" b="0" dirty="0"/>
                  <a:t> that represents</a:t>
                </a:r>
                <a:r>
                  <a:rPr lang="en-US" b="0" baseline="0" dirty="0"/>
                  <a:t> the weights matrix of the output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𝒚</m:t>
                        </m:r>
                      </m:sub>
                    </m:sSub>
                  </m:oMath>
                </a14:m>
                <a:r>
                  <a:rPr lang="en-US" b="1" dirty="0"/>
                  <a:t> </a:t>
                </a:r>
                <a:r>
                  <a:rPr lang="en-US" b="0" dirty="0"/>
                  <a:t>that</a:t>
                </a:r>
                <a:r>
                  <a:rPr lang="en-US" b="0" baseline="0" dirty="0"/>
                  <a:t> represents the bias parameters of the output layer.</a:t>
                </a:r>
                <a:endParaRPr lang="en-US" b="1"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14</a:t>
            </a:fld>
            <a:endParaRPr lang="it-IT"/>
          </a:p>
        </p:txBody>
      </p:sp>
    </p:spTree>
    <p:extLst>
      <p:ext uri="{BB962C8B-B14F-4D97-AF65-F5344CB8AC3E}">
        <p14:creationId xmlns:p14="http://schemas.microsoft.com/office/powerpoint/2010/main" val="118867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Arial" panose="020B0604020202020204" pitchFamily="34" charset="0"/>
                  <a:buNone/>
                </a:pPr>
                <a:endParaRPr lang="en-US" b="0"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15</a:t>
            </a:fld>
            <a:endParaRPr lang="it-IT"/>
          </a:p>
        </p:txBody>
      </p:sp>
    </p:spTree>
    <p:extLst>
      <p:ext uri="{BB962C8B-B14F-4D97-AF65-F5344CB8AC3E}">
        <p14:creationId xmlns:p14="http://schemas.microsoft.com/office/powerpoint/2010/main" val="4052914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b="0" dirty="0"/>
                  <a:t>LSTM </a:t>
                </a:r>
                <a:r>
                  <a:rPr lang="it-IT" b="0" dirty="0" err="1"/>
                  <a:t>method</a:t>
                </a:r>
                <a:r>
                  <a:rPr lang="it-IT" b="0" dirty="0"/>
                  <a:t> </a:t>
                </a:r>
                <a:r>
                  <a:rPr lang="it-IT" b="0" dirty="0" err="1"/>
                  <a:t>at</a:t>
                </a:r>
                <a:r>
                  <a:rPr lang="it-IT" b="0" dirty="0"/>
                  <a:t> </a:t>
                </a:r>
                <a14:m>
                  <m:oMath xmlns:m="http://schemas.openxmlformats.org/officeDocument/2006/math">
                    <m:r>
                      <a:rPr lang="it-IT" b="0" i="1" smtClean="0">
                        <a:latin typeface="Cambria Math" panose="02040503050406030204" pitchFamily="18" charset="0"/>
                      </a:rPr>
                      <m:t>−10</m:t>
                    </m:r>
                    <m:r>
                      <m:rPr>
                        <m:nor/>
                      </m:rPr>
                      <a:rPr lang="en-US"/>
                      <m:t>°</m:t>
                    </m:r>
                    <m:r>
                      <m:rPr>
                        <m:nor/>
                      </m:rPr>
                      <a:rPr lang="it-IT"/>
                      <m:t>C</m:t>
                    </m:r>
                  </m:oMath>
                </a14:m>
                <a:r>
                  <a:rPr lang="en-US" b="0" dirty="0"/>
                  <a:t> is unsatisfactory</a:t>
                </a:r>
                <a:r>
                  <a:rPr lang="en-US" b="0" baseline="0" dirty="0"/>
                  <a:t> because of sharp increase of polarization when the battery works at low temperatures.</a:t>
                </a:r>
              </a:p>
              <a:p>
                <a:pPr marL="0" indent="0">
                  <a:buFont typeface="Arial" panose="020B0604020202020204" pitchFamily="34" charset="0"/>
                  <a:buNone/>
                </a:pPr>
                <a:endParaRPr lang="en-US" b="0" baseline="0" dirty="0"/>
              </a:p>
              <a:p>
                <a:pPr marL="171450" indent="-171450">
                  <a:buFont typeface="Arial" panose="020B0604020202020204" pitchFamily="34" charset="0"/>
                  <a:buChar char="•"/>
                </a:pPr>
                <a:r>
                  <a:rPr lang="en-US" b="0" baseline="0" dirty="0"/>
                  <a:t>The MAX is higher than </a:t>
                </a:r>
                <a14:m>
                  <m:oMath xmlns:m="http://schemas.openxmlformats.org/officeDocument/2006/math">
                    <m:r>
                      <a:rPr lang="it-IT" b="0" i="1" baseline="0" smtClean="0">
                        <a:latin typeface="Cambria Math" panose="02040503050406030204" pitchFamily="18" charset="0"/>
                      </a:rPr>
                      <m:t>10</m:t>
                    </m:r>
                    <m:r>
                      <m:rPr>
                        <m:nor/>
                      </m:rPr>
                      <a:rPr lang="it-IT" b="0" i="0" baseline="0" smtClean="0">
                        <a:latin typeface="Cambria Math" panose="02040503050406030204" pitchFamily="18" charset="0"/>
                      </a:rPr>
                      <m:t>%</m:t>
                    </m:r>
                  </m:oMath>
                </a14:m>
                <a:r>
                  <a:rPr lang="en-US" b="0" dirty="0"/>
                  <a:t> in most cases</a:t>
                </a:r>
                <a:r>
                  <a:rPr lang="en-US" b="0" baseline="0" dirty="0"/>
                  <a:t> indicating that the results are not stable and fluctuate dramatically.</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Large estimation deviation emerges when SOC varies in the range of</a:t>
                </a:r>
                <a:r>
                  <a:rPr lang="en-US" b="0" baseline="0" dirty="0"/>
                  <a:t> 30% to 80%.</a:t>
                </a:r>
                <a:endParaRPr lang="en-US" b="0"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16</a:t>
            </a:fld>
            <a:endParaRPr lang="it-IT"/>
          </a:p>
        </p:txBody>
      </p:sp>
    </p:spTree>
    <p:extLst>
      <p:ext uri="{BB962C8B-B14F-4D97-AF65-F5344CB8AC3E}">
        <p14:creationId xmlns:p14="http://schemas.microsoft.com/office/powerpoint/2010/main" val="140659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Arial" panose="020B0604020202020204" pitchFamily="34" charset="0"/>
                  <a:buNone/>
                </a:pPr>
                <a:r>
                  <a:rPr lang="it-IT" b="0" dirty="0" err="1"/>
                  <a:t>It</a:t>
                </a:r>
                <a:r>
                  <a:rPr lang="it-IT" b="0" dirty="0"/>
                  <a:t> can be </a:t>
                </a:r>
                <a:r>
                  <a:rPr lang="it-IT" b="0" dirty="0" err="1"/>
                  <a:t>found</a:t>
                </a:r>
                <a:r>
                  <a:rPr lang="it-IT" b="0" dirty="0"/>
                  <a:t> </a:t>
                </a:r>
                <a:r>
                  <a:rPr lang="it-IT" b="0" dirty="0" err="1"/>
                  <a:t>that</a:t>
                </a:r>
                <a:r>
                  <a:rPr lang="it-IT" b="0" dirty="0"/>
                  <a:t> the RMSE (%), MAX (%) and MAE (%) by the single-LSTM </a:t>
                </a:r>
                <a:r>
                  <a:rPr lang="it-IT" b="0" dirty="0" err="1"/>
                  <a:t>method</a:t>
                </a:r>
                <a:r>
                  <a:rPr lang="it-IT" b="0" dirty="0"/>
                  <a:t> are, </a:t>
                </a:r>
                <a:r>
                  <a:rPr lang="it-IT" b="0" dirty="0" err="1"/>
                  <a:t>respectivly</a:t>
                </a:r>
                <a:r>
                  <a:rPr lang="it-IT" b="0" dirty="0"/>
                  <a:t>, </a:t>
                </a:r>
                <a:r>
                  <a:rPr lang="it-IT" b="0" dirty="0" err="1"/>
                  <a:t>within</a:t>
                </a:r>
                <a:r>
                  <a:rPr lang="it-IT" b="0" dirty="0"/>
                  <a:t> 3.25%, 7.67% and 2.93% </a:t>
                </a:r>
                <a:r>
                  <a:rPr lang="it-IT" b="0" dirty="0" err="1"/>
                  <a:t>while</a:t>
                </a:r>
                <a:r>
                  <a:rPr lang="it-IT" b="0" dirty="0"/>
                  <a:t> </a:t>
                </a:r>
                <a:r>
                  <a:rPr lang="it-IT" b="0" dirty="0" err="1"/>
                  <a:t>ones</a:t>
                </a:r>
                <a:r>
                  <a:rPr lang="it-IT" b="0" dirty="0"/>
                  <a:t> by LSTM-AHIF are 0.635, 0.55% and 0.57% </a:t>
                </a:r>
                <a:r>
                  <a:rPr lang="it-IT" b="0" dirty="0" err="1"/>
                  <a:t>indicating</a:t>
                </a:r>
                <a:r>
                  <a:rPr lang="it-IT" b="0" dirty="0"/>
                  <a:t> </a:t>
                </a:r>
                <a:r>
                  <a:rPr lang="it-IT" b="0" dirty="0" err="1"/>
                  <a:t>that</a:t>
                </a:r>
                <a:r>
                  <a:rPr lang="it-IT" b="0" dirty="0"/>
                  <a:t> the </a:t>
                </a:r>
                <a:r>
                  <a:rPr lang="it-IT" b="0" dirty="0" err="1"/>
                  <a:t>proposed</a:t>
                </a:r>
                <a:r>
                  <a:rPr lang="it-IT" b="0" dirty="0"/>
                  <a:t> </a:t>
                </a:r>
                <a:r>
                  <a:rPr lang="it-IT" b="0" dirty="0" err="1"/>
                  <a:t>method</a:t>
                </a:r>
                <a:r>
                  <a:rPr lang="it-IT" b="0" dirty="0"/>
                  <a:t> highlights strong </a:t>
                </a:r>
                <a:r>
                  <a:rPr lang="it-IT" b="0" dirty="0" err="1"/>
                  <a:t>robustness</a:t>
                </a:r>
                <a:r>
                  <a:rPr lang="it-IT" b="0" dirty="0"/>
                  <a:t> </a:t>
                </a:r>
                <a:r>
                  <a:rPr lang="it-IT" b="0" dirty="0" err="1"/>
                  <a:t>against</a:t>
                </a:r>
                <a:r>
                  <a:rPr lang="it-IT" b="0" dirty="0"/>
                  <a:t> </a:t>
                </a:r>
                <a:r>
                  <a:rPr lang="it-IT" b="0" dirty="0" err="1"/>
                  <a:t>different</a:t>
                </a:r>
                <a:r>
                  <a:rPr lang="it-IT" b="0" dirty="0"/>
                  <a:t> </a:t>
                </a:r>
                <a:r>
                  <a:rPr lang="it-IT" b="0" dirty="0" err="1"/>
                  <a:t>battery</a:t>
                </a:r>
                <a:r>
                  <a:rPr lang="it-IT" b="0" dirty="0"/>
                  <a:t> </a:t>
                </a:r>
                <a:r>
                  <a:rPr lang="it-IT" b="0" dirty="0" err="1"/>
                  <a:t>types</a:t>
                </a:r>
                <a:r>
                  <a:rPr lang="it-IT" b="0" dirty="0"/>
                  <a:t> and superior </a:t>
                </a:r>
                <a:r>
                  <a:rPr lang="it-IT" b="0" dirty="0" err="1"/>
                  <a:t>estimation</a:t>
                </a:r>
                <a:r>
                  <a:rPr lang="it-IT" b="0" dirty="0"/>
                  <a:t> </a:t>
                </a:r>
                <a:r>
                  <a:rPr lang="it-IT" b="0" dirty="0" err="1"/>
                  <a:t>accuracy</a:t>
                </a:r>
                <a:r>
                  <a:rPr lang="it-IT" b="0" dirty="0"/>
                  <a:t> under </a:t>
                </a:r>
                <a:r>
                  <a:rPr lang="it-IT" b="0" dirty="0" err="1"/>
                  <a:t>dynamic</a:t>
                </a:r>
                <a:r>
                  <a:rPr lang="it-IT" b="0" dirty="0"/>
                  <a:t> time-</a:t>
                </a:r>
                <a:r>
                  <a:rPr lang="it-IT" b="0" dirty="0" err="1"/>
                  <a:t>varying</a:t>
                </a:r>
                <a:r>
                  <a:rPr lang="it-IT" b="0" dirty="0"/>
                  <a:t> temperature </a:t>
                </a:r>
                <a:r>
                  <a:rPr lang="it-IT" b="0" dirty="0" err="1"/>
                  <a:t>conditions</a:t>
                </a:r>
                <a:r>
                  <a:rPr lang="it-IT" b="0" dirty="0"/>
                  <a:t>.</a:t>
                </a:r>
              </a:p>
              <a:p>
                <a:pPr marL="0" indent="0">
                  <a:buFont typeface="Arial" panose="020B0604020202020204" pitchFamily="34" charset="0"/>
                  <a:buNone/>
                </a:pPr>
                <a:endParaRPr lang="it-IT" b="0" dirty="0"/>
              </a:p>
              <a:p>
                <a:pPr marL="0" indent="0">
                  <a:buFont typeface="Arial" panose="020B0604020202020204" pitchFamily="34" charset="0"/>
                  <a:buNone/>
                </a:pPr>
                <a:r>
                  <a:rPr lang="it-IT" b="0" dirty="0" err="1"/>
                  <a:t>Moreover</a:t>
                </a:r>
                <a:r>
                  <a:rPr lang="it-IT" b="0" dirty="0"/>
                  <a:t>, </a:t>
                </a:r>
                <a:r>
                  <a:rPr lang="it-IT" b="0" dirty="0" err="1"/>
                  <a:t>considering</a:t>
                </a:r>
                <a:r>
                  <a:rPr lang="it-IT" b="0" dirty="0"/>
                  <a:t> </a:t>
                </a:r>
                <a:r>
                  <a:rPr lang="it-IT" b="0" dirty="0" err="1"/>
                  <a:t>aged</a:t>
                </a:r>
                <a:r>
                  <a:rPr lang="it-IT" b="0" dirty="0"/>
                  <a:t> test data, i.e. </a:t>
                </a:r>
                <a:r>
                  <a:rPr lang="it-IT" b="0" dirty="0" err="1"/>
                  <a:t>batteries</a:t>
                </a:r>
                <a:r>
                  <a:rPr lang="it-IT" b="0" dirty="0"/>
                  <a:t> with SOH </a:t>
                </a:r>
                <a:r>
                  <a:rPr lang="it-IT" b="0" dirty="0" err="1"/>
                  <a:t>values</a:t>
                </a:r>
                <a:r>
                  <a:rPr lang="it-IT" b="0" dirty="0"/>
                  <a:t> </a:t>
                </a:r>
                <a:r>
                  <a:rPr lang="it-IT" b="0" dirty="0" err="1"/>
                  <a:t>equal</a:t>
                </a:r>
                <a:r>
                  <a:rPr lang="it-IT" b="0" dirty="0"/>
                  <a:t> to 87%, </a:t>
                </a:r>
                <a:r>
                  <a:rPr lang="it-IT" b="0" dirty="0" err="1"/>
                  <a:t>it</a:t>
                </a:r>
                <a:r>
                  <a:rPr lang="it-IT" b="0" dirty="0"/>
                  <a:t> </a:t>
                </a:r>
                <a:r>
                  <a:rPr lang="it-IT" b="0" dirty="0" err="1"/>
                  <a:t>is</a:t>
                </a:r>
                <a:r>
                  <a:rPr lang="it-IT" b="0" dirty="0"/>
                  <a:t> </a:t>
                </a:r>
                <a:r>
                  <a:rPr lang="it-IT" b="0" dirty="0" err="1"/>
                  <a:t>possible</a:t>
                </a:r>
                <a:r>
                  <a:rPr lang="it-IT" b="0" dirty="0"/>
                  <a:t> to conclude </a:t>
                </a:r>
                <a:r>
                  <a:rPr lang="it-IT" b="0" dirty="0" err="1"/>
                  <a:t>that</a:t>
                </a:r>
                <a:r>
                  <a:rPr lang="it-IT" b="0" dirty="0"/>
                  <a:t> single-LSTM </a:t>
                </a:r>
                <a:r>
                  <a:rPr lang="it-IT" b="0" dirty="0" err="1"/>
                  <a:t>cannot</a:t>
                </a:r>
                <a:r>
                  <a:rPr lang="it-IT" b="0" dirty="0"/>
                  <a:t> </a:t>
                </a:r>
                <a:r>
                  <a:rPr lang="it-IT" b="0" dirty="0" err="1"/>
                  <a:t>predict</a:t>
                </a:r>
                <a:r>
                  <a:rPr lang="it-IT" b="0" dirty="0"/>
                  <a:t> the SOC </a:t>
                </a:r>
                <a:r>
                  <a:rPr lang="it-IT" b="0" dirty="0" err="1"/>
                  <a:t>accurately</a:t>
                </a:r>
                <a:r>
                  <a:rPr lang="it-IT" b="0" dirty="0"/>
                  <a:t> </a:t>
                </a:r>
                <a:r>
                  <a:rPr lang="it-IT" b="0" dirty="0" err="1"/>
                  <a:t>when</a:t>
                </a:r>
                <a:r>
                  <a:rPr lang="it-IT" b="0" dirty="0"/>
                  <a:t> the </a:t>
                </a:r>
                <a:r>
                  <a:rPr lang="it-IT" b="0" dirty="0" err="1"/>
                  <a:t>battery</a:t>
                </a:r>
                <a:r>
                  <a:rPr lang="it-IT" b="0" dirty="0"/>
                  <a:t> </a:t>
                </a:r>
                <a:r>
                  <a:rPr lang="it-IT" b="0" dirty="0" err="1"/>
                  <a:t>is</a:t>
                </a:r>
                <a:r>
                  <a:rPr lang="it-IT" b="0" dirty="0"/>
                  <a:t> </a:t>
                </a:r>
                <a:r>
                  <a:rPr lang="it-IT" b="0" dirty="0" err="1"/>
                  <a:t>aged</a:t>
                </a:r>
                <a:r>
                  <a:rPr lang="it-IT" b="0" dirty="0"/>
                  <a:t>. The </a:t>
                </a:r>
                <a:r>
                  <a:rPr lang="it-IT" b="0" dirty="0" err="1"/>
                  <a:t>proposed</a:t>
                </a:r>
                <a:r>
                  <a:rPr lang="it-IT" b="0" dirty="0"/>
                  <a:t> </a:t>
                </a:r>
                <a:r>
                  <a:rPr lang="it-IT" b="0" dirty="0" err="1"/>
                  <a:t>method</a:t>
                </a:r>
                <a:r>
                  <a:rPr lang="it-IT" b="0" dirty="0"/>
                  <a:t> (LSTM-AHIF), </a:t>
                </a:r>
                <a:r>
                  <a:rPr lang="it-IT" b="0" dirty="0" err="1"/>
                  <a:t>instead</a:t>
                </a:r>
                <a:r>
                  <a:rPr lang="it-IT" b="0" dirty="0"/>
                  <a:t>, </a:t>
                </a:r>
                <a:r>
                  <a:rPr lang="it-IT" b="0" dirty="0" err="1"/>
                  <a:t>achieves</a:t>
                </a:r>
                <a:r>
                  <a:rPr lang="it-IT" b="0" dirty="0"/>
                  <a:t> </a:t>
                </a:r>
                <a:r>
                  <a:rPr lang="it-IT" b="0" dirty="0" err="1"/>
                  <a:t>quite</a:t>
                </a:r>
                <a:r>
                  <a:rPr lang="it-IT" b="0" dirty="0"/>
                  <a:t> low </a:t>
                </a:r>
                <a:r>
                  <a:rPr lang="it-IT" b="0" dirty="0" err="1"/>
                  <a:t>errors</a:t>
                </a:r>
                <a:r>
                  <a:rPr lang="it-IT" b="0" dirty="0"/>
                  <a:t>. </a:t>
                </a:r>
                <a:r>
                  <a:rPr lang="it-IT" b="0" dirty="0" err="1"/>
                  <a:t>Therefore</a:t>
                </a:r>
                <a:r>
                  <a:rPr lang="it-IT" b="0" dirty="0"/>
                  <a:t>, </a:t>
                </a:r>
                <a:r>
                  <a:rPr lang="it-IT" b="0" dirty="0" err="1"/>
                  <a:t>these</a:t>
                </a:r>
                <a:r>
                  <a:rPr lang="it-IT" b="0" dirty="0"/>
                  <a:t> </a:t>
                </a:r>
                <a:r>
                  <a:rPr lang="it-IT" b="0" dirty="0" err="1"/>
                  <a:t>results</a:t>
                </a:r>
                <a:r>
                  <a:rPr lang="it-IT" b="0" dirty="0"/>
                  <a:t> </a:t>
                </a:r>
                <a:r>
                  <a:rPr lang="it-IT" b="0" dirty="0" err="1"/>
                  <a:t>clearly</a:t>
                </a:r>
                <a:r>
                  <a:rPr lang="it-IT" b="0" dirty="0"/>
                  <a:t> </a:t>
                </a:r>
                <a:r>
                  <a:rPr lang="it-IT" b="0" dirty="0" err="1"/>
                  <a:t>manifest</a:t>
                </a:r>
                <a:r>
                  <a:rPr lang="it-IT" b="0" dirty="0"/>
                  <a:t> the </a:t>
                </a:r>
                <a:r>
                  <a:rPr lang="it-IT" b="0" dirty="0" err="1"/>
                  <a:t>effectiveness</a:t>
                </a:r>
                <a:r>
                  <a:rPr lang="it-IT" b="0" dirty="0"/>
                  <a:t> of the </a:t>
                </a:r>
                <a:r>
                  <a:rPr lang="it-IT" b="0" dirty="0" err="1"/>
                  <a:t>proposed</a:t>
                </a:r>
                <a:r>
                  <a:rPr lang="it-IT" b="0" dirty="0"/>
                  <a:t> </a:t>
                </a:r>
                <a:r>
                  <a:rPr lang="it-IT" b="0" dirty="0" err="1"/>
                  <a:t>method</a:t>
                </a:r>
                <a:r>
                  <a:rPr lang="it-IT" b="0" dirty="0"/>
                  <a:t> </a:t>
                </a:r>
                <a:r>
                  <a:rPr lang="it-IT" b="0" dirty="0" err="1"/>
                  <a:t>even</a:t>
                </a:r>
                <a:r>
                  <a:rPr lang="it-IT" b="0" dirty="0"/>
                  <a:t> in the </a:t>
                </a:r>
                <a:r>
                  <a:rPr lang="it-IT" b="0" dirty="0" err="1"/>
                  <a:t>aged</a:t>
                </a:r>
                <a:r>
                  <a:rPr lang="it-IT" b="0" dirty="0"/>
                  <a:t> </a:t>
                </a:r>
                <a:r>
                  <a:rPr lang="it-IT" b="0" dirty="0" err="1"/>
                  <a:t>batteries</a:t>
                </a:r>
                <a:r>
                  <a:rPr lang="it-IT" b="0" dirty="0"/>
                  <a:t>.</a:t>
                </a:r>
                <a:endParaRPr lang="en-US" b="0"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17</a:t>
            </a:fld>
            <a:endParaRPr lang="it-IT"/>
          </a:p>
        </p:txBody>
      </p:sp>
    </p:spTree>
    <p:extLst>
      <p:ext uri="{BB962C8B-B14F-4D97-AF65-F5344CB8AC3E}">
        <p14:creationId xmlns:p14="http://schemas.microsoft.com/office/powerpoint/2010/main" val="1492793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02122"/>
                </a:solidFill>
                <a:effectLst/>
                <a:latin typeface="Arial" panose="020B0604020202020204" pitchFamily="34" charset="0"/>
              </a:rPr>
              <a:t>State of charge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SoC</a:t>
            </a:r>
            <a:r>
              <a:rPr lang="en-US" b="0" i="0" dirty="0">
                <a:solidFill>
                  <a:srgbClr val="202122"/>
                </a:solidFill>
                <a:effectLst/>
                <a:latin typeface="Arial" panose="020B0604020202020204" pitchFamily="34" charset="0"/>
              </a:rPr>
              <a:t>) quantifies the remaining capacity available in a battery at a given time and in relation to a given state of ageing. It is usually expressed as percentage (0% = empty; 100% = full). An alternative form of the same measure is the </a:t>
            </a:r>
            <a:r>
              <a:rPr lang="en-US" b="1" i="0" dirty="0">
                <a:solidFill>
                  <a:srgbClr val="202122"/>
                </a:solidFill>
                <a:effectLst/>
                <a:latin typeface="Arial" panose="020B0604020202020204" pitchFamily="34" charset="0"/>
              </a:rPr>
              <a:t>Depth of Discharge (DoD)</a:t>
            </a:r>
            <a:r>
              <a:rPr lang="en-US" b="0" i="0" dirty="0">
                <a:solidFill>
                  <a:srgbClr val="202122"/>
                </a:solidFill>
                <a:effectLst/>
                <a:latin typeface="Arial" panose="020B0604020202020204" pitchFamily="34" charset="0"/>
              </a:rPr>
              <a:t>, calculated as 1 − SoC (100% = empty; 0% = full).</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dirty="0"/>
              <a:t>One important subsystem that can be found inside an electric vehicle is the </a:t>
            </a:r>
            <a:r>
              <a:rPr lang="en-US" b="1" dirty="0"/>
              <a:t>Battery Management System (BMS)</a:t>
            </a:r>
            <a:r>
              <a:rPr lang="en-US" dirty="0"/>
              <a:t>. It is an embedded system that is designed to properly manage the particular Energy Storage device, which is typically a rechargeable battery, that is adopted as a source of energy for the entire vehicle. The main tasks that the BMS has to perform are: </a:t>
            </a:r>
          </a:p>
          <a:p>
            <a:pPr marL="0" indent="0">
              <a:buFont typeface="Arial" panose="020B0604020202020204" pitchFamily="34" charset="0"/>
              <a:buNone/>
            </a:pPr>
            <a:r>
              <a:rPr lang="en-US" dirty="0"/>
              <a:t>	• continuously monitor the battery by acquiring measures of voltage, current and temperature </a:t>
            </a:r>
          </a:p>
          <a:p>
            <a:pPr marL="457200" lvl="1" indent="0">
              <a:buFont typeface="Arial" panose="020B0604020202020204" pitchFamily="34" charset="0"/>
              <a:buNone/>
            </a:pPr>
            <a:r>
              <a:rPr lang="en-US" dirty="0"/>
              <a:t>	• compute parameters that describe the state of the battery like the State of Charge (SoC) and the State of Health (</a:t>
            </a:r>
            <a:r>
              <a:rPr lang="en-US" dirty="0" err="1"/>
              <a:t>SoH</a:t>
            </a:r>
            <a:r>
              <a:rPr lang="en-US" dirty="0"/>
              <a:t>) </a:t>
            </a:r>
          </a:p>
          <a:p>
            <a:pPr marL="457200" lvl="1" indent="0">
              <a:buFont typeface="Arial" panose="020B0604020202020204" pitchFamily="34" charset="0"/>
              <a:buNone/>
            </a:pPr>
            <a:r>
              <a:rPr lang="en-US" dirty="0"/>
              <a:t>	• ensure the safety by guaranteeing that every operation performed on the battery lies in the Safe Operation Area (SOA), so by avoiding: over-charge, </a:t>
            </a:r>
            <a:r>
              <a:rPr lang="en-US" dirty="0" err="1"/>
              <a:t>overdischarge</a:t>
            </a:r>
            <a:r>
              <a:rPr lang="en-US" dirty="0"/>
              <a:t>, over-voltage (during charge) and thermal runaway</a:t>
            </a: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The battery pack </a:t>
            </a:r>
            <a:r>
              <a:rPr lang="en-US" dirty="0"/>
              <a:t>represents the energy storage device of an electric vehicle and is used to stock energy (typically in the form of electrochemical potential) with the purpose of providing it to the vehicle motor and other subsystems. It is managed by the BMS. Modules embed some electronics that help the BMS to monitor the state of the cells by acquiring measures of voltage, current and temperature thanks to the presence of corresponding sensors. In this context the BMS is able to act a control action in order to ensure the safety of the charge/discharge operations performed over the cells and to control the temperature thanks to the presence of a cooling/heating system.</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Lithium-ion battery </a:t>
            </a:r>
            <a:r>
              <a:rPr lang="en-US" dirty="0"/>
              <a:t>is a particular kind of electrochemical cell that converts electric energy into chemical energy during discharging </a:t>
            </a:r>
            <a:r>
              <a:rPr lang="en-US" dirty="0" err="1"/>
              <a:t>processs</a:t>
            </a:r>
            <a:r>
              <a:rPr lang="en-US" dirty="0"/>
              <a:t> (in this case is called electrolytic cell) and vice versa during charging process (in this case is called galvanic cell). At the simplest abstraction level, the cell is composed by a positive (anode) and negative (</a:t>
            </a:r>
            <a:r>
              <a:rPr lang="en-US" dirty="0" err="1"/>
              <a:t>chathode</a:t>
            </a:r>
            <a:r>
              <a:rPr lang="en-US" dirty="0"/>
              <a:t>) electrodes (active elements) and an electrolyte (passive element). The mechanisms of energy conversion, during charging and discharging processes happen through redox reactions (oxidation and reduction) at the active components. In these circumstances, electrons migrate from one electrode to the other by following an external circuit, while generated ions passes through the electrolyte reaching the other side electrode. The main components of the electrochemical cell from the perspective of a Lithium-ion cell are the following: </a:t>
            </a:r>
          </a:p>
          <a:p>
            <a:pPr marL="914400" lvl="2" indent="0">
              <a:buFont typeface="Arial" panose="020B0604020202020204" pitchFamily="34" charset="0"/>
              <a:buNone/>
            </a:pPr>
            <a:r>
              <a:rPr lang="en-US" dirty="0"/>
              <a:t>• </a:t>
            </a:r>
            <a:r>
              <a:rPr lang="en-US" b="1" dirty="0"/>
              <a:t>electrodes</a:t>
            </a:r>
            <a:r>
              <a:rPr lang="en-US" dirty="0"/>
              <a:t>: Conductive materials that enable electron and ion movement. The anode stores ions and donates electrons (typically made of graphene), while the cathode accepts electrons and stores lithium by combining it with metal oxides like Co, Ni, Fe, Mn.</a:t>
            </a:r>
          </a:p>
          <a:p>
            <a:pPr marL="914400" lvl="2" indent="0">
              <a:buFont typeface="Arial" panose="020B0604020202020204" pitchFamily="34" charset="0"/>
              <a:buNone/>
            </a:pPr>
            <a:r>
              <a:rPr lang="en-US" dirty="0"/>
              <a:t>• </a:t>
            </a:r>
            <a:r>
              <a:rPr lang="en-US" b="1" dirty="0"/>
              <a:t>electrolytes</a:t>
            </a:r>
            <a:r>
              <a:rPr lang="en-US" dirty="0"/>
              <a:t>: A medium (liquid or polymeric) that carries ions between electrodes. It typically consists of salts dissolved in solvents, with high ionic conductivity.</a:t>
            </a:r>
          </a:p>
          <a:p>
            <a:pPr marL="914400" lvl="2" indent="0">
              <a:buFont typeface="Arial" panose="020B0604020202020204" pitchFamily="34" charset="0"/>
              <a:buNone/>
            </a:pPr>
            <a:r>
              <a:rPr lang="en-US" dirty="0"/>
              <a:t>• </a:t>
            </a:r>
            <a:r>
              <a:rPr lang="en-US" b="1" dirty="0"/>
              <a:t>current collector</a:t>
            </a:r>
            <a:r>
              <a:rPr lang="en-US" dirty="0"/>
              <a:t>: A porous material used with liquid electrolytes to prevent electrode contact, thus avoiding short circuits.</a:t>
            </a:r>
          </a:p>
          <a:p>
            <a:pPr marL="914400" lvl="2" indent="0">
              <a:buFont typeface="Arial" panose="020B0604020202020204" pitchFamily="34" charset="0"/>
              <a:buNone/>
            </a:pPr>
            <a:r>
              <a:rPr lang="en-US" dirty="0"/>
              <a:t>• </a:t>
            </a:r>
            <a:r>
              <a:rPr lang="en-US" b="1" dirty="0"/>
              <a:t>casing</a:t>
            </a:r>
            <a:r>
              <a:rPr lang="en-US" dirty="0"/>
              <a:t>: An external enclosure, typically plastic or metallic, that insulates and protects the cell, preventing electrolyte evaporation and ensuring structural integrity. It can be cylindrical or prismatic in shape.</a:t>
            </a:r>
            <a:endParaRPr lang="en-US" b="0" i="0" dirty="0">
              <a:solidFill>
                <a:srgbClr val="202122"/>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12CA0766-FD45-498D-9CD3-74223787436B}" type="slidenum">
              <a:rPr lang="it-IT" smtClean="0"/>
              <a:t>5</a:t>
            </a:fld>
            <a:endParaRPr lang="it-IT"/>
          </a:p>
        </p:txBody>
      </p:sp>
    </p:spTree>
    <p:extLst>
      <p:ext uri="{BB962C8B-B14F-4D97-AF65-F5344CB8AC3E}">
        <p14:creationId xmlns:p14="http://schemas.microsoft.com/office/powerpoint/2010/main" val="377465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b="1" dirty="0"/>
              <a:t>Open Circuit Voltage Method</a:t>
            </a:r>
            <a:r>
              <a:rPr lang="it-IT" b="0" dirty="0"/>
              <a:t>: </a:t>
            </a:r>
            <a:r>
              <a:rPr lang="en-US" b="0" i="0" dirty="0">
                <a:solidFill>
                  <a:srgbClr val="000000"/>
                </a:solidFill>
                <a:effectLst/>
                <a:latin typeface="Open Sans" panose="020B0606030504020204" pitchFamily="34" charset="0"/>
              </a:rPr>
              <a:t>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is the SOC of the battery at </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is the battery terminal voltage when SOC = 0%, and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is obtained from knowing the value of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V</a:t>
            </a:r>
            <a:r>
              <a:rPr lang="en-US" b="0" i="0" baseline="-25000" dirty="0">
                <a:solidFill>
                  <a:srgbClr val="000000"/>
                </a:solidFill>
                <a:effectLst/>
                <a:latin typeface="Open Sans" panose="020B0606030504020204" pitchFamily="34" charset="0"/>
              </a:rPr>
              <a:t>OC</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SOC = 100%. The OCV method based on the OCV of batteries is proportional to the SOC when they are disconnected from the loads for a period longer than two hours. However, such a long disconnection time may be too long to be implemented for battery. Unlike the lead-acid battery, the Li-ion battery does not have a linear relationship between the OCV and SOC. The relationship between the OCV and SOC cannot be exactly the same for all batteries.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Open Sans" panose="020B0606030504020204" pitchFamily="34" charset="0"/>
              </a:rPr>
              <a:t>Coulomb Counting Method</a:t>
            </a:r>
            <a:r>
              <a:rPr lang="en-US" b="0" i="0" dirty="0">
                <a:solidFill>
                  <a:srgbClr val="000000"/>
                </a:solidFill>
                <a:effectLst/>
                <a:latin typeface="Open Sans" panose="020B0606030504020204" pitchFamily="34" charset="0"/>
              </a:rPr>
              <a:t>: The Coulomb counting method measures the discharging current of a battery and integrates the discharging current over time in order to estimate SOC. Coulomb counting method is done to estimate the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which is estimated from the discharging current, </a:t>
            </a:r>
            <a:r>
              <a:rPr lang="en-US" b="0" i="1" dirty="0">
                <a:solidFill>
                  <a:srgbClr val="000000"/>
                </a:solidFill>
                <a:effectLst/>
                <a:latin typeface="Open Sans" panose="020B0606030504020204" pitchFamily="34" charset="0"/>
              </a:rPr>
              <a:t>I</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and previously estimated SOC values,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− 1). But there are several factors that affect the accuracy of Coulomb counting method including temperature, battery history, discharge current, and cycle 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F1F1F"/>
                </a:solidFill>
                <a:effectLst/>
                <a:latin typeface="open sans" panose="020B0606030504020204" pitchFamily="34" charset="0"/>
              </a:rPr>
              <a:t>Modified Coulomb Counting Method</a:t>
            </a:r>
            <a:r>
              <a:rPr lang="en-US" b="0" i="0" dirty="0">
                <a:solidFill>
                  <a:srgbClr val="1F1F1F"/>
                </a:solidFill>
                <a:effectLst/>
                <a:latin typeface="open sans" panose="020B0606030504020204" pitchFamily="34" charset="0"/>
              </a:rPr>
              <a:t>: </a:t>
            </a:r>
            <a:r>
              <a:rPr lang="en-US" b="0" i="0" dirty="0">
                <a:effectLst/>
                <a:latin typeface="Open Sans" panose="020B0606030504020204" pitchFamily="34" charset="0"/>
              </a:rPr>
              <a:t>To improve the Coulomb counting method, a new technique called modified Coulomb counting method is proposed. The modified Coulomb counting method uses the corrected current to improve the accuracy of estimation. The corrected current is the function of discharging current. There is a quadratic relationship between the corrected current and discharging current of battery.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are constant values obtained from the practice experimental data. The experimental results show that the accuracy of the modified Coulomb counting method is superior to the conventional Coulomb counting method.</a:t>
            </a:r>
            <a:endParaRPr lang="en-US" b="0" i="0" dirty="0">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solidFill>
                <a:srgbClr val="1F1F1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b="1"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6</a:t>
            </a:fld>
            <a:endParaRPr lang="it-IT"/>
          </a:p>
        </p:txBody>
      </p:sp>
    </p:spTree>
    <p:extLst>
      <p:ext uri="{BB962C8B-B14F-4D97-AF65-F5344CB8AC3E}">
        <p14:creationId xmlns:p14="http://schemas.microsoft.com/office/powerpoint/2010/main" val="341656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b="1" dirty="0" err="1"/>
              <a:t>main</a:t>
            </a:r>
            <a:r>
              <a:rPr lang="it-IT" b="1" dirty="0"/>
              <a:t> </a:t>
            </a:r>
            <a:r>
              <a:rPr lang="it-IT" b="1" dirty="0" err="1"/>
              <a:t>objective</a:t>
            </a:r>
            <a:r>
              <a:rPr lang="it-IT" b="1" dirty="0"/>
              <a:t> of </a:t>
            </a:r>
            <a:r>
              <a:rPr lang="it-IT" b="1" dirty="0" err="1"/>
              <a:t>this</a:t>
            </a:r>
            <a:r>
              <a:rPr lang="it-IT" b="1" dirty="0"/>
              <a:t> work </a:t>
            </a:r>
            <a:r>
              <a:rPr lang="it-IT" dirty="0" err="1"/>
              <a:t>is</a:t>
            </a:r>
            <a:r>
              <a:rPr lang="it-IT" dirty="0"/>
              <a:t> to propose an </a:t>
            </a:r>
            <a:r>
              <a:rPr lang="it-IT" dirty="0" err="1"/>
              <a:t>optimized</a:t>
            </a:r>
            <a:r>
              <a:rPr lang="it-IT" dirty="0"/>
              <a:t> deep learning </a:t>
            </a:r>
            <a:r>
              <a:rPr lang="it-IT" dirty="0" err="1"/>
              <a:t>approach</a:t>
            </a:r>
            <a:r>
              <a:rPr lang="it-IT" dirty="0"/>
              <a:t> to estimate the SOC and </a:t>
            </a:r>
            <a:r>
              <a:rPr lang="it-IT" dirty="0" err="1"/>
              <a:t>explain</a:t>
            </a:r>
            <a:r>
              <a:rPr lang="it-IT" dirty="0"/>
              <a:t> the model with the </a:t>
            </a:r>
            <a:r>
              <a:rPr lang="it-IT" dirty="0" err="1"/>
              <a:t>explainable</a:t>
            </a:r>
            <a:r>
              <a:rPr lang="it-IT" dirty="0"/>
              <a:t> AI.</a:t>
            </a:r>
          </a:p>
          <a:p>
            <a:pPr marL="228600" indent="-228600">
              <a:buFont typeface="+mj-lt"/>
              <a:buAutoNum type="arabicPeriod"/>
            </a:pPr>
            <a:r>
              <a:rPr lang="en-US" dirty="0"/>
              <a:t>Collect and preprocess the data for the model training.</a:t>
            </a:r>
          </a:p>
          <a:p>
            <a:pPr marL="228600" indent="-228600">
              <a:buFont typeface="+mj-lt"/>
              <a:buAutoNum type="arabicPeriod"/>
            </a:pPr>
            <a:r>
              <a:rPr lang="en-US" dirty="0"/>
              <a:t>5 DL model architectures, based on CNN and RNN, were built to estimate the SOC of the EV battery in an optimum way.</a:t>
            </a:r>
          </a:p>
          <a:p>
            <a:pPr marL="228600" indent="-228600">
              <a:buFont typeface="+mj-lt"/>
              <a:buAutoNum type="arabicPeriod"/>
            </a:pPr>
            <a:r>
              <a:rPr lang="en-US" dirty="0"/>
              <a:t>Training of these 5 models with training data and verified with testing data.</a:t>
            </a:r>
          </a:p>
          <a:p>
            <a:pPr marL="228600" indent="-228600">
              <a:buFont typeface="+mj-lt"/>
              <a:buAutoNum type="arabicPeriod"/>
            </a:pPr>
            <a:r>
              <a:rPr lang="en-US" dirty="0"/>
              <a:t>Comparison among these 5 models.</a:t>
            </a:r>
          </a:p>
          <a:p>
            <a:pPr marL="228600" indent="-228600">
              <a:buFont typeface="+mj-lt"/>
              <a:buAutoNum type="arabicPeriod"/>
            </a:pPr>
            <a:r>
              <a:rPr lang="en-US" dirty="0"/>
              <a:t>Choosing of an optimum model.</a:t>
            </a:r>
          </a:p>
          <a:p>
            <a:pPr marL="228600" indent="-228600">
              <a:buFont typeface="+mj-lt"/>
              <a:buAutoNum type="arabicPeriod"/>
            </a:pPr>
            <a:r>
              <a:rPr lang="en-US" dirty="0"/>
              <a:t>Comparison between optimum model and existing state-of-art models.</a:t>
            </a:r>
          </a:p>
          <a:p>
            <a:pPr marL="228600" indent="-228600">
              <a:buFont typeface="+mj-lt"/>
              <a:buAutoNum type="arabicPeriod"/>
            </a:pPr>
            <a:r>
              <a:rPr lang="en-US" dirty="0"/>
              <a:t>Explanation of the optimum model via </a:t>
            </a:r>
            <a:r>
              <a:rPr lang="it-IT" dirty="0" err="1"/>
              <a:t>explainable</a:t>
            </a:r>
            <a:r>
              <a:rPr lang="it-IT" dirty="0"/>
              <a:t> AI.</a:t>
            </a:r>
            <a:endParaRPr lang="en-US" dirty="0"/>
          </a:p>
          <a:p>
            <a:pPr marL="228600" indent="-228600">
              <a:buFont typeface="+mj-lt"/>
              <a:buAutoNum type="arabicPeriod"/>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8</a:t>
            </a:fld>
            <a:endParaRPr lang="it-IT"/>
          </a:p>
        </p:txBody>
      </p:sp>
    </p:spTree>
    <p:extLst>
      <p:ext uri="{BB962C8B-B14F-4D97-AF65-F5344CB8AC3E}">
        <p14:creationId xmlns:p14="http://schemas.microsoft.com/office/powerpoint/2010/main" val="338486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14:m>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Sub>
                  </m:oMath>
                </a14:m>
                <a:r>
                  <a:rPr lang="en-US" sz="1200" dirty="0"/>
                  <a:t> is denoted as the </a:t>
                </a:r>
                <a:r>
                  <a:rPr lang="en-US" sz="1200" b="0" dirty="0"/>
                  <a:t>cell</a:t>
                </a:r>
                <a:r>
                  <a:rPr lang="en-US" sz="1200" b="0" baseline="0" dirty="0"/>
                  <a:t> memory </a:t>
                </a:r>
                <a:r>
                  <a:rPr lang="en-US" sz="1200" baseline="0" dirty="0"/>
                  <a:t>where </a:t>
                </a:r>
                <a14:m>
                  <m:oMath xmlns:m="http://schemas.openxmlformats.org/officeDocument/2006/math">
                    <m:r>
                      <a:rPr lang="it-IT" sz="1200" b="0" i="1" baseline="0" smtClean="0">
                        <a:latin typeface="Cambria Math" panose="02040503050406030204" pitchFamily="18" charset="0"/>
                      </a:rPr>
                      <m:t>𝑘</m:t>
                    </m:r>
                  </m:oMath>
                </a14:m>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𝒇</m:t>
                        </m:r>
                      </m:e>
                      <m:sub>
                        <m:r>
                          <a:rPr lang="it-IT" sz="1200" b="1" i="1" baseline="0" smtClean="0">
                            <a:latin typeface="Cambria Math" panose="02040503050406030204" pitchFamily="18" charset="0"/>
                          </a:rPr>
                          <m:t>𝒌</m:t>
                        </m:r>
                      </m:sub>
                    </m:sSub>
                  </m:oMath>
                </a14:m>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r>
                          <a:rPr lang="it-IT" sz="1200" b="0" i="1" baseline="0" smtClean="0">
                            <a:latin typeface="Cambria Math" panose="02040503050406030204" pitchFamily="18" charset="0"/>
                          </a:rPr>
                          <m:t>−1</m:t>
                        </m:r>
                      </m:sub>
                    </m:sSub>
                  </m:oMath>
                </a14:m>
                <a:r>
                  <a:rPr lang="en-US" sz="1200" dirty="0"/>
                  <a:t> has to</a:t>
                </a:r>
                <a:r>
                  <a:rPr lang="en-US" sz="1200" baseline="0" dirty="0"/>
                  <a:t> be erased or not.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𝒘</m:t>
                        </m:r>
                      </m:e>
                      <m:sub>
                        <m:r>
                          <a:rPr lang="it-IT" sz="1200" b="1" i="1" baseline="0" smtClean="0">
                            <a:latin typeface="Cambria Math" panose="02040503050406030204" pitchFamily="18" charset="0"/>
                          </a:rPr>
                          <m:t>𝒇</m:t>
                        </m:r>
                      </m:sub>
                    </m:sSub>
                  </m:oMath>
                </a14:m>
                <a:r>
                  <a:rPr lang="en-US" sz="1200" dirty="0"/>
                  <a:t> are weights metrics,</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𝒉</m:t>
                        </m:r>
                      </m:e>
                      <m:sub>
                        <m:r>
                          <a:rPr lang="it-IT" sz="1200" b="1" i="1" baseline="0" smtClean="0">
                            <a:latin typeface="Cambria Math" panose="02040503050406030204" pitchFamily="18" charset="0"/>
                          </a:rPr>
                          <m:t>𝒌</m:t>
                        </m:r>
                        <m:r>
                          <a:rPr lang="it-IT" sz="1200" b="1" i="1" baseline="0" smtClean="0">
                            <a:latin typeface="Cambria Math" panose="02040503050406030204" pitchFamily="18" charset="0"/>
                          </a:rPr>
                          <m:t>−</m:t>
                        </m:r>
                        <m:r>
                          <a:rPr lang="it-IT" sz="1200" b="1" i="1" baseline="0" smtClean="0">
                            <a:latin typeface="Cambria Math" panose="02040503050406030204" pitchFamily="18" charset="0"/>
                          </a:rPr>
                          <m:t>𝟏</m:t>
                        </m:r>
                      </m:sub>
                    </m:sSub>
                  </m:oMath>
                </a14:m>
                <a:r>
                  <a:rPr lang="en-US" sz="1200" dirty="0"/>
                  <a:t> is the previous layer hidden</a:t>
                </a:r>
                <a:r>
                  <a:rPr lang="en-US" sz="1200" baseline="0" dirty="0"/>
                  <a:t> state layer,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𝒙</m:t>
                        </m:r>
                      </m:e>
                      <m:sub>
                        <m:r>
                          <a:rPr lang="it-IT" sz="1200" b="1" i="1" baseline="0" smtClean="0">
                            <a:latin typeface="Cambria Math" panose="02040503050406030204" pitchFamily="18" charset="0"/>
                          </a:rPr>
                          <m:t>𝒌</m:t>
                        </m:r>
                      </m:sub>
                    </m:sSub>
                  </m:oMath>
                </a14:m>
                <a:r>
                  <a:rPr lang="en-US" sz="1200" b="1" dirty="0"/>
                  <a:t> </a:t>
                </a:r>
                <a:r>
                  <a:rPr lang="en-US" sz="1200" dirty="0"/>
                  <a:t>the is input vector and</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𝒃</m:t>
                        </m:r>
                      </m:e>
                      <m:sub>
                        <m:r>
                          <a:rPr lang="it-IT" sz="1200" b="1" i="1" baseline="0" smtClean="0">
                            <a:latin typeface="Cambria Math" panose="02040503050406030204" pitchFamily="18" charset="0"/>
                          </a:rPr>
                          <m:t>𝒇</m:t>
                        </m:r>
                      </m:sub>
                    </m:sSub>
                  </m:oMath>
                </a14:m>
                <a:r>
                  <a:rPr lang="en-US" sz="1200" dirty="0"/>
                  <a:t> are the bias</a:t>
                </a:r>
                <a:r>
                  <a:rPr lang="en-US" sz="1200" baseline="0" dirty="0"/>
                  <a:t> of the network.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𝒊</m:t>
                        </m:r>
                      </m:e>
                      <m:sub>
                        <m:r>
                          <a:rPr lang="it-IT" sz="1200" b="1" i="1" baseline="0" smtClean="0">
                            <a:latin typeface="Cambria Math" panose="02040503050406030204" pitchFamily="18" charset="0"/>
                          </a:rPr>
                          <m:t>𝒌</m:t>
                        </m:r>
                      </m:sub>
                    </m:sSub>
                  </m:oMath>
                </a14:m>
                <a:r>
                  <a:rPr lang="en-US" sz="1200" b="1" dirty="0"/>
                  <a:t> </a:t>
                </a:r>
                <a:r>
                  <a:rPr lang="en-US" sz="1200" b="0" dirty="0"/>
                  <a:t>is</a:t>
                </a:r>
                <a:r>
                  <a:rPr lang="en-US" sz="1200" b="0" baseline="0" dirty="0"/>
                  <a:t> the input gate and it keeps the new information in the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a:t>
                </a:r>
                <a:r>
                  <a:rPr lang="en-US" sz="1200" b="0" baseline="0" dirty="0"/>
                  <a:t>Specifically, in the input gate there is a sigmoid layer to choose which value should be updated first. The tanh layer generates the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1" dirty="0"/>
                  <a:t> </a:t>
                </a:r>
                <a:r>
                  <a:rPr lang="en-US" sz="1200" b="0" dirty="0"/>
                  <a:t>vector</a:t>
                </a:r>
                <a:r>
                  <a:rPr lang="en-US" sz="1200" b="0" baseline="0" dirty="0"/>
                  <a:t> of the new candidate values that could be added to the state. Combining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𝑓</m:t>
                        </m:r>
                      </m:e>
                      <m:sub>
                        <m:r>
                          <a:rPr lang="it-IT" sz="1200" b="0" i="1" baseline="0" smtClean="0">
                            <a:latin typeface="Cambria Math" panose="02040503050406030204" pitchFamily="18" charset="0"/>
                          </a:rPr>
                          <m:t>𝑘</m:t>
                        </m:r>
                      </m:sub>
                    </m:sSub>
                  </m:oMath>
                </a14:m>
                <a:r>
                  <a:rPr lang="en-US" sz="1200" b="0" dirty="0"/>
                  <a:t>,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𝑖</m:t>
                        </m:r>
                      </m:e>
                      <m:sub>
                        <m:r>
                          <a:rPr lang="it-IT" sz="1200" b="0" i="1" smtClean="0">
                            <a:latin typeface="Cambria Math" panose="02040503050406030204" pitchFamily="18" charset="0"/>
                          </a:rPr>
                          <m:t>𝑘</m:t>
                        </m:r>
                      </m:sub>
                    </m:sSub>
                  </m:oMath>
                </a14:m>
                <a:r>
                  <a:rPr lang="en-US" sz="1200" b="0" dirty="0"/>
                  <a:t> and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0" dirty="0"/>
                  <a:t> equations,</a:t>
                </a:r>
                <a:r>
                  <a:rPr lang="en-US" sz="1200" b="0" baseline="0" dirty="0"/>
                  <a:t> it is possible to update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In particular, the output is</a:t>
                </a:r>
                <a:r>
                  <a:rPr lang="en-US" sz="1200" b="0" baseline="0" dirty="0"/>
                  <a:t> provided by </a:t>
                </a:r>
                <a14:m>
                  <m:oMath xmlns:m="http://schemas.openxmlformats.org/officeDocument/2006/math">
                    <m:sSub>
                      <m:sSubPr>
                        <m:ctrlPr>
                          <a:rPr lang="it-IT" sz="1200" b="0" i="1" baseline="0" smtClean="0">
                            <a:latin typeface="Cambria Math" panose="02040503050406030204" pitchFamily="18" charset="0"/>
                          </a:rPr>
                        </m:ctrlPr>
                      </m:sSubPr>
                      <m:e>
                        <m:r>
                          <m:rPr>
                            <m:sty m:val="p"/>
                          </m:rPr>
                          <a:rPr lang="it-IT" sz="1200" b="0" i="0" baseline="0" smtClean="0">
                            <a:latin typeface="Cambria Math" panose="02040503050406030204" pitchFamily="18" charset="0"/>
                          </a:rPr>
                          <m:t>O</m:t>
                        </m:r>
                      </m:e>
                      <m:sub>
                        <m:r>
                          <a:rPr lang="it-IT" sz="1200" b="0" i="1" baseline="0" smtClean="0">
                            <a:latin typeface="Cambria Math" panose="02040503050406030204" pitchFamily="18" charset="0"/>
                          </a:rPr>
                          <m:t>𝑘</m:t>
                        </m:r>
                      </m:sub>
                    </m:sSub>
                  </m:oMath>
                </a14:m>
                <a:r>
                  <a:rPr lang="en-US" sz="1200" b="0" dirty="0"/>
                  <a:t>, which is used to perform the task</a:t>
                </a:r>
                <a:r>
                  <a:rPr lang="en-US" sz="1200" b="0" baseline="0" dirty="0"/>
                  <a:t> related to which part of the unit memory will be used, and by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h</m:t>
                        </m:r>
                      </m:e>
                      <m:sub>
                        <m:r>
                          <a:rPr lang="it-IT" sz="1200" b="0" i="1" baseline="0" smtClean="0">
                            <a:latin typeface="Cambria Math" panose="02040503050406030204" pitchFamily="18" charset="0"/>
                          </a:rPr>
                          <m:t>𝑘</m:t>
                        </m:r>
                      </m:sub>
                    </m:sSub>
                  </m:oMath>
                </a14:m>
                <a:r>
                  <a:rPr lang="en-US" sz="1200" b="0" dirty="0"/>
                  <a:t> where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𝑂</m:t>
                        </m:r>
                      </m:e>
                      <m:sub>
                        <m:r>
                          <a:rPr lang="it-IT" sz="1200" b="0" i="1" smtClean="0">
                            <a:latin typeface="Cambria Math" panose="02040503050406030204" pitchFamily="18" charset="0"/>
                          </a:rPr>
                          <m:t>𝑘</m:t>
                        </m:r>
                      </m:sub>
                    </m:sSub>
                  </m:oMath>
                </a14:m>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14:m>
                  <m:oMath xmlns:m="http://schemas.openxmlformats.org/officeDocument/2006/math">
                    <m:sSub>
                      <m:sSubPr>
                        <m:ctrlPr>
                          <a:rPr lang="it-IT" sz="1200" b="1" i="1" u="none" smtClean="0">
                            <a:latin typeface="Cambria Math" panose="02040503050406030204" pitchFamily="18" charset="0"/>
                          </a:rPr>
                        </m:ctrlPr>
                      </m:sSubPr>
                      <m:e>
                        <m:r>
                          <a:rPr lang="it-IT" sz="1200" b="1" i="1" u="none" smtClean="0">
                            <a:latin typeface="Cambria Math" panose="02040503050406030204" pitchFamily="18" charset="0"/>
                          </a:rPr>
                          <m:t>𝒓</m:t>
                        </m:r>
                      </m:e>
                      <m:sub>
                        <m:r>
                          <a:rPr lang="it-IT" sz="1200" b="1" i="1" u="none" smtClean="0">
                            <a:latin typeface="Cambria Math" panose="02040503050406030204" pitchFamily="18" charset="0"/>
                          </a:rPr>
                          <m:t>𝒌</m:t>
                        </m:r>
                      </m:sub>
                    </m:sSub>
                  </m:oMath>
                </a14:m>
                <a:r>
                  <a:rPr lang="en-US" sz="1200" b="0" u="none" dirty="0"/>
                  <a:t> controls</a:t>
                </a:r>
                <a:r>
                  <a:rPr lang="en-US" sz="1200" b="0" u="none" baseline="0" dirty="0"/>
                  <a:t> how to integrate a new input with prior inputs in its memory, while the update gate </a:t>
                </a:r>
                <a14:m>
                  <m:oMath xmlns:m="http://schemas.openxmlformats.org/officeDocument/2006/math">
                    <m:sSub>
                      <m:sSubPr>
                        <m:ctrlPr>
                          <a:rPr lang="it-IT" sz="1200" b="1" i="1" u="none" baseline="0" smtClean="0">
                            <a:latin typeface="Cambria Math" panose="02040503050406030204" pitchFamily="18" charset="0"/>
                          </a:rPr>
                        </m:ctrlPr>
                      </m:sSubPr>
                      <m:e>
                        <m:r>
                          <a:rPr lang="it-IT" sz="1200" b="1" i="1" u="none" baseline="0" smtClean="0">
                            <a:latin typeface="Cambria Math" panose="02040503050406030204" pitchFamily="18" charset="0"/>
                          </a:rPr>
                          <m:t>𝒛</m:t>
                        </m:r>
                      </m:e>
                      <m:sub>
                        <m:r>
                          <a:rPr lang="it-IT" sz="1200" b="1" i="1" u="none" baseline="0" smtClean="0">
                            <a:latin typeface="Cambria Math" panose="02040503050406030204" pitchFamily="18" charset="0"/>
                          </a:rPr>
                          <m:t>𝒌</m:t>
                        </m:r>
                      </m:sub>
                    </m:sSub>
                  </m:oMath>
                </a14:m>
                <a:r>
                  <a:rPr lang="en-US" sz="1200" b="1" u="none" dirty="0"/>
                  <a:t> </a:t>
                </a:r>
                <a:r>
                  <a:rPr lang="en-US" sz="1200" b="0" u="none" dirty="0"/>
                  <a:t>specifies how much</a:t>
                </a:r>
                <a:r>
                  <a:rPr lang="en-US" sz="1200" b="0" u="none" baseline="0" dirty="0"/>
                  <a:t> of the previous memory should be retained.</a:t>
                </a:r>
                <a:endParaRPr lang="en-US" sz="1200" b="1" u="sng" dirty="0"/>
              </a:p>
            </p:txBody>
          </p:sp>
        </mc:Choice>
        <mc:Fallback xmlns="">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r>
                  <a:rPr lang="it-IT" sz="1200" b="1" i="0">
                    <a:latin typeface="Cambria Math" panose="02040503050406030204" pitchFamily="18" charset="0"/>
                  </a:rPr>
                  <a:t>𝒄_𝒌</a:t>
                </a:r>
                <a:r>
                  <a:rPr lang="en-US" sz="1200" dirty="0"/>
                  <a:t> is denoted as the </a:t>
                </a:r>
                <a:r>
                  <a:rPr lang="en-US" sz="1200" b="0" dirty="0"/>
                  <a:t>cell</a:t>
                </a:r>
                <a:r>
                  <a:rPr lang="en-US" sz="1200" b="0" baseline="0" dirty="0"/>
                  <a:t> memory </a:t>
                </a:r>
                <a:r>
                  <a:rPr lang="en-US" sz="1200" baseline="0" dirty="0"/>
                  <a:t>where </a:t>
                </a:r>
                <a:r>
                  <a:rPr lang="it-IT" sz="1200" b="0" i="0" baseline="0">
                    <a:latin typeface="Cambria Math" panose="02040503050406030204" pitchFamily="18" charset="0"/>
                  </a:rPr>
                  <a:t>𝑘</a:t>
                </a:r>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r>
                  <a:rPr lang="it-IT" sz="1200" b="1" i="0" baseline="0">
                    <a:latin typeface="Cambria Math" panose="02040503050406030204" pitchFamily="18" charset="0"/>
                  </a:rPr>
                  <a:t>𝒇_𝒌</a:t>
                </a:r>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r>
                  <a:rPr lang="it-IT" sz="1200" b="0" i="0" baseline="0">
                    <a:latin typeface="Cambria Math" panose="02040503050406030204" pitchFamily="18" charset="0"/>
                  </a:rPr>
                  <a:t>𝑐_(𝑘−1)</a:t>
                </a:r>
                <a:r>
                  <a:rPr lang="en-US" sz="1200" dirty="0"/>
                  <a:t> has to</a:t>
                </a:r>
                <a:r>
                  <a:rPr lang="en-US" sz="1200" baseline="0" dirty="0"/>
                  <a:t> be erased or not. </a:t>
                </a:r>
                <a:r>
                  <a:rPr lang="it-IT" sz="1200" b="1" i="0" baseline="0">
                    <a:latin typeface="Cambria Math" panose="02040503050406030204" pitchFamily="18" charset="0"/>
                  </a:rPr>
                  <a:t>𝒘_𝒇</a:t>
                </a:r>
                <a:r>
                  <a:rPr lang="en-US" sz="1200" dirty="0"/>
                  <a:t> are weights metrics,</a:t>
                </a:r>
                <a:r>
                  <a:rPr lang="en-US" sz="1200" baseline="0" dirty="0"/>
                  <a:t> </a:t>
                </a:r>
                <a:r>
                  <a:rPr lang="it-IT" sz="1200" b="1" i="0" baseline="0">
                    <a:latin typeface="Cambria Math" panose="02040503050406030204" pitchFamily="18" charset="0"/>
                  </a:rPr>
                  <a:t>𝒉_(𝒌−𝟏)</a:t>
                </a:r>
                <a:r>
                  <a:rPr lang="en-US" sz="1200" dirty="0"/>
                  <a:t> is the previous layer hidden</a:t>
                </a:r>
                <a:r>
                  <a:rPr lang="en-US" sz="1200" baseline="0" dirty="0"/>
                  <a:t> state layer, </a:t>
                </a:r>
                <a:r>
                  <a:rPr lang="it-IT" sz="1200" b="1" i="0" baseline="0">
                    <a:latin typeface="Cambria Math" panose="02040503050406030204" pitchFamily="18" charset="0"/>
                  </a:rPr>
                  <a:t>𝒙_𝒌</a:t>
                </a:r>
                <a:r>
                  <a:rPr lang="en-US" sz="1200" b="1" dirty="0"/>
                  <a:t> </a:t>
                </a:r>
                <a:r>
                  <a:rPr lang="en-US" sz="1200" dirty="0"/>
                  <a:t>the is input vector and</a:t>
                </a:r>
                <a:r>
                  <a:rPr lang="en-US" sz="1200" baseline="0" dirty="0"/>
                  <a:t> </a:t>
                </a:r>
                <a:r>
                  <a:rPr lang="it-IT" sz="1200" b="1" i="0" baseline="0">
                    <a:latin typeface="Cambria Math" panose="02040503050406030204" pitchFamily="18" charset="0"/>
                  </a:rPr>
                  <a:t>𝒃_𝒇</a:t>
                </a:r>
                <a:r>
                  <a:rPr lang="en-US" sz="1200" dirty="0"/>
                  <a:t> are the bias</a:t>
                </a:r>
                <a:r>
                  <a:rPr lang="en-US" sz="1200" baseline="0" dirty="0"/>
                  <a:t> of the network. </a:t>
                </a:r>
                <a:r>
                  <a:rPr lang="it-IT" sz="1200" b="1" i="0" baseline="0">
                    <a:latin typeface="Cambria Math" panose="02040503050406030204" pitchFamily="18" charset="0"/>
                  </a:rPr>
                  <a:t>𝒊_𝒌</a:t>
                </a:r>
                <a:r>
                  <a:rPr lang="en-US" sz="1200" b="1" dirty="0"/>
                  <a:t> </a:t>
                </a:r>
                <a:r>
                  <a:rPr lang="en-US" sz="1200" b="0" dirty="0"/>
                  <a:t>is</a:t>
                </a:r>
                <a:r>
                  <a:rPr lang="en-US" sz="1200" b="0" baseline="0" dirty="0"/>
                  <a:t> the input gate and it keeps the new information in the unit memory </a:t>
                </a:r>
                <a:r>
                  <a:rPr lang="it-IT" sz="1200" b="0" i="0" baseline="0">
                    <a:latin typeface="Cambria Math" panose="02040503050406030204" pitchFamily="18" charset="0"/>
                  </a:rPr>
                  <a:t>𝑐_𝑘</a:t>
                </a:r>
                <a:r>
                  <a:rPr lang="en-US" sz="1200" b="0" dirty="0"/>
                  <a:t>. </a:t>
                </a:r>
                <a:r>
                  <a:rPr lang="en-US" sz="1200" b="0" baseline="0" dirty="0"/>
                  <a:t>Specifically, in the input gate there is a sigmoid layer to choose which value should be updated first. The tanh layer generates the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1" dirty="0"/>
                  <a:t> </a:t>
                </a:r>
                <a:r>
                  <a:rPr lang="en-US" sz="1200" b="0" dirty="0"/>
                  <a:t>vector</a:t>
                </a:r>
                <a:r>
                  <a:rPr lang="en-US" sz="1200" b="0" baseline="0" dirty="0"/>
                  <a:t> of the new candidate values that could be added to the state. Combining </a:t>
                </a:r>
                <a:r>
                  <a:rPr lang="it-IT" sz="1200" b="0" i="0" baseline="0">
                    <a:latin typeface="Cambria Math" panose="02040503050406030204" pitchFamily="18" charset="0"/>
                  </a:rPr>
                  <a:t>𝑓_𝑘</a:t>
                </a:r>
                <a:r>
                  <a:rPr lang="en-US" sz="1200" b="0" dirty="0"/>
                  <a:t>, </a:t>
                </a:r>
                <a:r>
                  <a:rPr lang="it-IT" sz="1200" b="0" i="0">
                    <a:latin typeface="Cambria Math" panose="02040503050406030204" pitchFamily="18" charset="0"/>
                  </a:rPr>
                  <a:t>𝑖_𝑘</a:t>
                </a:r>
                <a:r>
                  <a:rPr lang="en-US" sz="1200" b="0" dirty="0"/>
                  <a:t> and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0" dirty="0"/>
                  <a:t> equations,</a:t>
                </a:r>
                <a:r>
                  <a:rPr lang="en-US" sz="1200" b="0" baseline="0" dirty="0"/>
                  <a:t> it is possible to update unit memory </a:t>
                </a:r>
                <a:r>
                  <a:rPr lang="it-IT" sz="1200" b="0" i="0" baseline="0">
                    <a:latin typeface="Cambria Math" panose="02040503050406030204" pitchFamily="18" charset="0"/>
                  </a:rPr>
                  <a:t>𝑐_𝑘</a:t>
                </a:r>
                <a:r>
                  <a:rPr lang="en-US" sz="1200" b="0" dirty="0"/>
                  <a:t>. In particular, the output is</a:t>
                </a:r>
                <a:r>
                  <a:rPr lang="en-US" sz="1200" b="0" baseline="0" dirty="0"/>
                  <a:t> provided by </a:t>
                </a:r>
                <a:r>
                  <a:rPr lang="it-IT" sz="1200" b="0" i="0" baseline="0">
                    <a:latin typeface="Cambria Math" panose="02040503050406030204" pitchFamily="18" charset="0"/>
                  </a:rPr>
                  <a:t>O_𝑘</a:t>
                </a:r>
                <a:r>
                  <a:rPr lang="en-US" sz="1200" b="0" dirty="0"/>
                  <a:t>, which is used to perform the task</a:t>
                </a:r>
                <a:r>
                  <a:rPr lang="en-US" sz="1200" b="0" baseline="0" dirty="0"/>
                  <a:t> related to which part of the unit memory will be used, and by </a:t>
                </a:r>
                <a:r>
                  <a:rPr lang="it-IT" sz="1200" b="0" i="0" baseline="0">
                    <a:latin typeface="Cambria Math" panose="02040503050406030204" pitchFamily="18" charset="0"/>
                  </a:rPr>
                  <a:t>ℎ_𝑘</a:t>
                </a:r>
                <a:r>
                  <a:rPr lang="en-US" sz="1200" b="0" dirty="0"/>
                  <a:t> where </a:t>
                </a:r>
                <a:r>
                  <a:rPr lang="it-IT" sz="1200" b="0" i="0">
                    <a:latin typeface="Cambria Math" panose="02040503050406030204" pitchFamily="18" charset="0"/>
                  </a:rPr>
                  <a:t>𝑂_𝑘</a:t>
                </a:r>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r>
                  <a:rPr lang="it-IT" sz="1200" b="1" i="0" u="none">
                    <a:latin typeface="Cambria Math" panose="02040503050406030204" pitchFamily="18" charset="0"/>
                  </a:rPr>
                  <a:t>𝒓_𝒌</a:t>
                </a:r>
                <a:r>
                  <a:rPr lang="en-US" sz="1200" b="0" u="none" dirty="0"/>
                  <a:t> controls</a:t>
                </a:r>
                <a:r>
                  <a:rPr lang="en-US" sz="1200" b="0" u="none" baseline="0" dirty="0"/>
                  <a:t> how to integrate a new input with prior inputs in its memory, while the update gate </a:t>
                </a:r>
                <a:r>
                  <a:rPr lang="it-IT" sz="1200" b="1" i="0" u="none" baseline="0">
                    <a:latin typeface="Cambria Math" panose="02040503050406030204" pitchFamily="18" charset="0"/>
                  </a:rPr>
                  <a:t>𝒛_𝒌</a:t>
                </a:r>
                <a:r>
                  <a:rPr lang="en-US" sz="1200" b="1" u="none" dirty="0"/>
                  <a:t> </a:t>
                </a:r>
                <a:r>
                  <a:rPr lang="en-US" sz="1200" b="0" u="none" dirty="0"/>
                  <a:t>specifies how much</a:t>
                </a:r>
                <a:r>
                  <a:rPr lang="en-US" sz="1200" b="0" u="none" baseline="0" dirty="0"/>
                  <a:t> of the previous memory should be retained.</a:t>
                </a:r>
                <a:endParaRPr lang="en-US" sz="1200" b="1" u="sng"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9</a:t>
            </a:fld>
            <a:endParaRPr lang="it-IT"/>
          </a:p>
        </p:txBody>
      </p:sp>
    </p:spTree>
    <p:extLst>
      <p:ext uri="{BB962C8B-B14F-4D97-AF65-F5344CB8AC3E}">
        <p14:creationId xmlns:p14="http://schemas.microsoft.com/office/powerpoint/2010/main" val="278572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b="1" dirty="0"/>
              <a:t>LSTM</a:t>
            </a:r>
            <a:r>
              <a:rPr lang="it-IT" dirty="0"/>
              <a:t>: LSTM </a:t>
            </a:r>
            <a:r>
              <a:rPr lang="it-IT" dirty="0" err="1"/>
              <a:t>is</a:t>
            </a:r>
            <a:r>
              <a:rPr lang="it-IT" dirty="0"/>
              <a:t> </a:t>
            </a:r>
            <a:r>
              <a:rPr lang="it-IT" dirty="0" err="1"/>
              <a:t>used</a:t>
            </a:r>
            <a:r>
              <a:rPr lang="it-IT" dirty="0"/>
              <a:t> </a:t>
            </a:r>
            <a:r>
              <a:rPr lang="it-IT" dirty="0" err="1"/>
              <a:t>because</a:t>
            </a:r>
            <a:r>
              <a:rPr lang="it-IT" dirty="0"/>
              <a:t> of </a:t>
            </a:r>
            <a:r>
              <a:rPr lang="it-IT" dirty="0" err="1"/>
              <a:t>its</a:t>
            </a:r>
            <a:r>
              <a:rPr lang="it-IT" dirty="0"/>
              <a:t> </a:t>
            </a:r>
            <a:r>
              <a:rPr lang="it-IT" dirty="0" err="1"/>
              <a:t>unique</a:t>
            </a:r>
            <a:r>
              <a:rPr lang="it-IT" dirty="0"/>
              <a:t> </a:t>
            </a:r>
            <a:r>
              <a:rPr lang="it-IT" dirty="0" err="1"/>
              <a:t>ability</a:t>
            </a:r>
            <a:r>
              <a:rPr lang="it-IT" dirty="0"/>
              <a:t> to </a:t>
            </a:r>
            <a:r>
              <a:rPr lang="it-IT" dirty="0" err="1"/>
              <a:t>disingenuously</a:t>
            </a:r>
            <a:r>
              <a:rPr lang="it-IT" dirty="0"/>
              <a:t> </a:t>
            </a:r>
            <a:r>
              <a:rPr lang="it-IT" dirty="0" err="1"/>
              <a:t>recognize</a:t>
            </a:r>
            <a:r>
              <a:rPr lang="it-IT" dirty="0"/>
              <a:t> </a:t>
            </a:r>
            <a:r>
              <a:rPr lang="it-IT" dirty="0" err="1"/>
              <a:t>sequences</a:t>
            </a:r>
            <a:r>
              <a:rPr lang="it-IT" dirty="0"/>
              <a:t> over </a:t>
            </a:r>
            <a:r>
              <a:rPr lang="it-IT" dirty="0" err="1"/>
              <a:t>extended</a:t>
            </a:r>
            <a:r>
              <a:rPr lang="it-IT" dirty="0"/>
              <a:t> </a:t>
            </a:r>
            <a:r>
              <a:rPr lang="it-IT" dirty="0" err="1"/>
              <a:t>periods</a:t>
            </a:r>
            <a:r>
              <a:rPr lang="it-IT" dirty="0"/>
              <a:t> of time. </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CNN-LSTM</a:t>
            </a:r>
            <a:r>
              <a:rPr lang="it-IT" dirty="0"/>
              <a:t>: CNN </a:t>
            </a:r>
            <a:r>
              <a:rPr lang="it-IT" dirty="0" err="1"/>
              <a:t>is</a:t>
            </a:r>
            <a:r>
              <a:rPr lang="it-IT" dirty="0"/>
              <a:t> </a:t>
            </a:r>
            <a:r>
              <a:rPr lang="it-IT" dirty="0" err="1"/>
              <a:t>used</a:t>
            </a:r>
            <a:r>
              <a:rPr lang="it-IT" dirty="0"/>
              <a:t> for the </a:t>
            </a:r>
            <a:r>
              <a:rPr lang="it-IT" dirty="0" err="1"/>
              <a:t>extraction</a:t>
            </a:r>
            <a:r>
              <a:rPr lang="it-IT" dirty="0"/>
              <a:t> of features on the input data and </a:t>
            </a:r>
            <a:r>
              <a:rPr lang="it-IT" dirty="0" err="1"/>
              <a:t>merged</a:t>
            </a:r>
            <a:r>
              <a:rPr lang="it-IT" dirty="0"/>
              <a:t> </a:t>
            </a:r>
            <a:r>
              <a:rPr lang="it-IT" dirty="0" err="1"/>
              <a:t>then</a:t>
            </a:r>
            <a:r>
              <a:rPr lang="it-IT" dirty="0"/>
              <a:t> with the </a:t>
            </a:r>
            <a:r>
              <a:rPr lang="it-IT" dirty="0" err="1"/>
              <a:t>LSTMs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CNN-Bi-</a:t>
            </a:r>
            <a:r>
              <a:rPr lang="it-IT" b="1" dirty="0" err="1"/>
              <a:t>Directional</a:t>
            </a:r>
            <a:r>
              <a:rPr lang="it-IT" b="1" dirty="0"/>
              <a:t> LSTM</a:t>
            </a:r>
            <a:r>
              <a:rPr lang="it-IT" dirty="0"/>
              <a:t>: A Bi-</a:t>
            </a:r>
            <a:r>
              <a:rPr lang="it-IT" dirty="0" err="1"/>
              <a:t>Directional</a:t>
            </a:r>
            <a:r>
              <a:rPr lang="it-IT" dirty="0"/>
              <a:t> LSTM </a:t>
            </a:r>
            <a:r>
              <a:rPr lang="it-IT" dirty="0" err="1"/>
              <a:t>is</a:t>
            </a:r>
            <a:r>
              <a:rPr lang="it-IT" dirty="0"/>
              <a:t> a </a:t>
            </a:r>
            <a:r>
              <a:rPr lang="it-IT" dirty="0" err="1"/>
              <a:t>sequential</a:t>
            </a:r>
            <a:r>
              <a:rPr lang="it-IT" dirty="0"/>
              <a:t> </a:t>
            </a:r>
            <a:r>
              <a:rPr lang="it-IT" dirty="0" err="1"/>
              <a:t>computational</a:t>
            </a:r>
            <a:r>
              <a:rPr lang="it-IT" dirty="0"/>
              <a:t> framework </a:t>
            </a:r>
            <a:r>
              <a:rPr lang="it-IT" dirty="0" err="1"/>
              <a:t>that</a:t>
            </a:r>
            <a:r>
              <a:rPr lang="it-IT" dirty="0"/>
              <a:t> </a:t>
            </a:r>
            <a:r>
              <a:rPr lang="it-IT" dirty="0" err="1"/>
              <a:t>consists</a:t>
            </a:r>
            <a:r>
              <a:rPr lang="it-IT" dirty="0"/>
              <a:t> of 2 LSTM, one of </a:t>
            </a:r>
            <a:r>
              <a:rPr lang="it-IT" dirty="0" err="1"/>
              <a:t>which</a:t>
            </a:r>
            <a:r>
              <a:rPr lang="it-IT" dirty="0"/>
              <a:t> </a:t>
            </a:r>
            <a:r>
              <a:rPr lang="it-IT" dirty="0" err="1"/>
              <a:t>receives</a:t>
            </a:r>
            <a:r>
              <a:rPr lang="it-IT" dirty="0"/>
              <a:t> the input in </a:t>
            </a:r>
            <a:r>
              <a:rPr lang="it-IT" dirty="0" err="1"/>
              <a:t>forward</a:t>
            </a:r>
            <a:r>
              <a:rPr lang="it-IT" dirty="0"/>
              <a:t> time </a:t>
            </a:r>
            <a:r>
              <a:rPr lang="it-IT" dirty="0" err="1"/>
              <a:t>order</a:t>
            </a:r>
            <a:r>
              <a:rPr lang="it-IT" dirty="0"/>
              <a:t> and the </a:t>
            </a:r>
            <a:r>
              <a:rPr lang="it-IT" dirty="0" err="1"/>
              <a:t>other</a:t>
            </a:r>
            <a:r>
              <a:rPr lang="it-IT" dirty="0"/>
              <a:t> </a:t>
            </a:r>
            <a:r>
              <a:rPr lang="it-IT" dirty="0" err="1"/>
              <a:t>receives</a:t>
            </a:r>
            <a:r>
              <a:rPr lang="it-IT" dirty="0"/>
              <a:t> the input in </a:t>
            </a:r>
            <a:r>
              <a:rPr lang="it-IT" dirty="0" err="1"/>
              <a:t>backward</a:t>
            </a:r>
            <a:r>
              <a:rPr lang="it-IT" dirty="0"/>
              <a:t> time </a:t>
            </a:r>
            <a:r>
              <a:rPr lang="it-IT" dirty="0" err="1"/>
              <a:t>order</a:t>
            </a:r>
            <a:r>
              <a:rPr lang="it-IT" dirty="0"/>
              <a:t>. The </a:t>
            </a:r>
            <a:r>
              <a:rPr lang="it-IT" dirty="0" err="1"/>
              <a:t>other</a:t>
            </a:r>
            <a:r>
              <a:rPr lang="it-IT" dirty="0"/>
              <a:t> parts of </a:t>
            </a:r>
            <a:r>
              <a:rPr lang="it-IT" dirty="0" err="1"/>
              <a:t>architecture</a:t>
            </a:r>
            <a:r>
              <a:rPr lang="it-IT" dirty="0"/>
              <a:t> are the </a:t>
            </a:r>
            <a:r>
              <a:rPr lang="it-IT" dirty="0" err="1"/>
              <a:t>same</a:t>
            </a:r>
            <a:r>
              <a:rPr lang="it-IT" dirty="0"/>
              <a:t> of the </a:t>
            </a:r>
            <a:r>
              <a:rPr lang="it-IT" dirty="0" err="1"/>
              <a:t>previous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GRU</a:t>
            </a:r>
            <a:r>
              <a:rPr lang="it-IT" dirty="0"/>
              <a:t>: GRU </a:t>
            </a:r>
            <a:r>
              <a:rPr lang="it-IT" dirty="0" err="1"/>
              <a:t>is</a:t>
            </a:r>
            <a:r>
              <a:rPr lang="it-IT" dirty="0"/>
              <a:t> </a:t>
            </a:r>
            <a:r>
              <a:rPr lang="it-IT" dirty="0" err="1"/>
              <a:t>used</a:t>
            </a:r>
            <a:r>
              <a:rPr lang="it-IT" dirty="0"/>
              <a:t> </a:t>
            </a:r>
            <a:r>
              <a:rPr lang="it-IT" dirty="0" err="1"/>
              <a:t>because</a:t>
            </a:r>
            <a:r>
              <a:rPr lang="it-IT" dirty="0"/>
              <a:t> of a </a:t>
            </a:r>
            <a:r>
              <a:rPr lang="it-IT" dirty="0" err="1"/>
              <a:t>less</a:t>
            </a:r>
            <a:r>
              <a:rPr lang="it-IT" dirty="0"/>
              <a:t> </a:t>
            </a:r>
            <a:r>
              <a:rPr lang="it-IT" dirty="0" err="1"/>
              <a:t>number</a:t>
            </a:r>
            <a:r>
              <a:rPr lang="it-IT" dirty="0"/>
              <a:t> of gates (</a:t>
            </a:r>
            <a:r>
              <a:rPr lang="it-IT" dirty="0" err="1"/>
              <a:t>than</a:t>
            </a:r>
            <a:r>
              <a:rPr lang="it-IT" dirty="0"/>
              <a:t> LSTM) and so for </a:t>
            </a:r>
            <a:r>
              <a:rPr lang="it-IT" dirty="0" err="1"/>
              <a:t>its</a:t>
            </a:r>
            <a:r>
              <a:rPr lang="it-IT" dirty="0"/>
              <a:t> </a:t>
            </a:r>
            <a:r>
              <a:rPr lang="it-IT" dirty="0" err="1"/>
              <a:t>less</a:t>
            </a:r>
            <a:r>
              <a:rPr lang="it-IT" dirty="0"/>
              <a:t> </a:t>
            </a:r>
            <a:r>
              <a:rPr lang="it-IT" dirty="0" err="1"/>
              <a:t>complexity</a:t>
            </a:r>
            <a:r>
              <a:rPr lang="it-IT" dirty="0"/>
              <a:t> (</a:t>
            </a:r>
            <a:r>
              <a:rPr lang="it-IT" dirty="0" err="1"/>
              <a:t>than</a:t>
            </a:r>
            <a:r>
              <a:rPr lang="it-IT" dirty="0"/>
              <a:t> LSTM).</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err="1"/>
              <a:t>Hybrid</a:t>
            </a:r>
            <a:r>
              <a:rPr lang="it-IT" b="1" dirty="0"/>
              <a:t> CNN-GRU-LSTM</a:t>
            </a:r>
            <a:r>
              <a:rPr lang="it-IT" dirty="0"/>
              <a:t>: </a:t>
            </a:r>
            <a:r>
              <a:rPr lang="it-IT" dirty="0" err="1"/>
              <a:t>Hybrid</a:t>
            </a:r>
            <a:r>
              <a:rPr lang="it-IT" dirty="0"/>
              <a:t> model </a:t>
            </a:r>
            <a:r>
              <a:rPr lang="it-IT" dirty="0" err="1"/>
              <a:t>is</a:t>
            </a:r>
            <a:r>
              <a:rPr lang="it-IT" dirty="0"/>
              <a:t> </a:t>
            </a:r>
            <a:r>
              <a:rPr lang="it-IT" dirty="0" err="1"/>
              <a:t>important</a:t>
            </a:r>
            <a:r>
              <a:rPr lang="it-IT" dirty="0"/>
              <a:t> to include the </a:t>
            </a:r>
            <a:r>
              <a:rPr lang="it-IT" dirty="0" err="1"/>
              <a:t>prevention</a:t>
            </a:r>
            <a:r>
              <a:rPr lang="it-IT" dirty="0"/>
              <a:t> from long-</a:t>
            </a:r>
            <a:r>
              <a:rPr lang="it-IT" dirty="0" err="1"/>
              <a:t>term</a:t>
            </a:r>
            <a:r>
              <a:rPr lang="it-IT" dirty="0"/>
              <a:t> </a:t>
            </a:r>
            <a:r>
              <a:rPr lang="it-IT" dirty="0" err="1"/>
              <a:t>dependency</a:t>
            </a:r>
            <a:r>
              <a:rPr lang="it-IT" dirty="0"/>
              <a:t> of LSTM, the feature </a:t>
            </a:r>
            <a:r>
              <a:rPr lang="it-IT" dirty="0" err="1"/>
              <a:t>extraction</a:t>
            </a:r>
            <a:r>
              <a:rPr lang="it-IT" dirty="0"/>
              <a:t> of CNN and the </a:t>
            </a:r>
            <a:r>
              <a:rPr lang="it-IT" dirty="0" err="1"/>
              <a:t>less</a:t>
            </a:r>
            <a:r>
              <a:rPr lang="it-IT" dirty="0"/>
              <a:t> </a:t>
            </a:r>
            <a:r>
              <a:rPr lang="it-IT" dirty="0" err="1"/>
              <a:t>complexity</a:t>
            </a:r>
            <a:r>
              <a:rPr lang="it-IT" dirty="0"/>
              <a:t> of GRU.</a:t>
            </a:r>
          </a:p>
          <a:p>
            <a:pPr marL="171450" indent="-171450">
              <a:buFont typeface="Arial" panose="020B0604020202020204" pitchFamily="34" charset="0"/>
              <a:buChar char="•"/>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10</a:t>
            </a:fld>
            <a:endParaRPr lang="it-IT"/>
          </a:p>
        </p:txBody>
      </p:sp>
    </p:spTree>
    <p:extLst>
      <p:ext uri="{BB962C8B-B14F-4D97-AF65-F5344CB8AC3E}">
        <p14:creationId xmlns:p14="http://schemas.microsoft.com/office/powerpoint/2010/main" val="6064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11</a:t>
            </a:fld>
            <a:endParaRPr lang="it-IT"/>
          </a:p>
        </p:txBody>
      </p:sp>
    </p:spTree>
    <p:extLst>
      <p:ext uri="{BB962C8B-B14F-4D97-AF65-F5344CB8AC3E}">
        <p14:creationId xmlns:p14="http://schemas.microsoft.com/office/powerpoint/2010/main" val="324343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222222"/>
                </a:solidFill>
                <a:effectLst/>
                <a:latin typeface="Arial" panose="020B0604020202020204" pitchFamily="34" charset="0"/>
              </a:rPr>
              <a:t>At first, the model that was trained with the data altogether, was tested with SHAP, which revealed that, from the five inputs, the average voltage was the most important input feature. The prediction of the SOC depends on the average voltage the most and on the nonlinear behavior of the battery voltage. Since the average voltage is the average of the voltages (the present voltage and the previous voltage values) of a moving window, which is a statistical method to quickly identify the changes in the residual mean value and standard deviation, it contains a lot of information on the previous condition of the SOC. It is the main requirement of the RNN, that the previous important input and output, should be considered for the present output. Following the average voltage, the present voltage is another important input feature. As the average voltage contains information about the previous and present states altogether, the instantaneous voltage information is also an important feature for the SOC estimation. Furthermore, the average current containing the information on the present and previous loads on the battery, is also important information for the SOC estimation. As the battery behavior changes with the ambient temperature, its importance is shown in the SHAP chart. The instantaneous current was shown to be a less important feature, as its impact was very low in the SOC estimation.</a:t>
            </a: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12</a:t>
            </a:fld>
            <a:endParaRPr lang="it-IT"/>
          </a:p>
        </p:txBody>
      </p:sp>
    </p:spTree>
    <p:extLst>
      <p:ext uri="{BB962C8B-B14F-4D97-AF65-F5344CB8AC3E}">
        <p14:creationId xmlns:p14="http://schemas.microsoft.com/office/powerpoint/2010/main" val="334776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the </a:t>
                </a:r>
                <a:r>
                  <a:rPr lang="it-IT" dirty="0" err="1"/>
                  <a:t>dynamic</a:t>
                </a:r>
                <a:r>
                  <a:rPr lang="it-IT" dirty="0"/>
                  <a:t> data are </a:t>
                </a:r>
                <a:r>
                  <a:rPr lang="it-IT" dirty="0" err="1"/>
                  <a:t>acquired</a:t>
                </a:r>
                <a:endParaRPr lang="it-IT" dirty="0"/>
              </a:p>
              <a:p>
                <a:pPr marL="171450" indent="-171450">
                  <a:buFont typeface="Arial" panose="020B0604020202020204" pitchFamily="34" charset="0"/>
                  <a:buChar char="•"/>
                </a:pPr>
                <a:r>
                  <a:rPr lang="it-IT" b="1" dirty="0"/>
                  <a:t>Data Processing</a:t>
                </a:r>
                <a:r>
                  <a:rPr lang="it-IT" dirty="0"/>
                  <a:t>: the data are </a:t>
                </a:r>
                <a:r>
                  <a:rPr lang="it-IT" dirty="0" err="1"/>
                  <a:t>processed</a:t>
                </a:r>
                <a:r>
                  <a:rPr lang="it-IT" dirty="0"/>
                  <a:t> and </a:t>
                </a:r>
                <a:r>
                  <a:rPr lang="it-IT" dirty="0" err="1"/>
                  <a:t>divided</a:t>
                </a:r>
                <a:r>
                  <a:rPr lang="it-IT" dirty="0"/>
                  <a:t> </a:t>
                </a:r>
                <a:r>
                  <a:rPr lang="it-IT" dirty="0" err="1"/>
                  <a:t>into</a:t>
                </a:r>
                <a:r>
                  <a:rPr lang="it-IT" dirty="0"/>
                  <a:t> 2 </a:t>
                </a:r>
                <a:r>
                  <a:rPr lang="it-IT" dirty="0" err="1"/>
                  <a:t>categories</a:t>
                </a:r>
                <a:endParaRPr lang="it-IT" dirty="0"/>
              </a:p>
              <a:p>
                <a:pPr marL="171450" indent="-171450">
                  <a:buFont typeface="Arial" panose="020B0604020202020204" pitchFamily="34" charset="0"/>
                  <a:buChar char="•"/>
                </a:pPr>
                <a:r>
                  <a:rPr lang="it-IT" b="1" dirty="0"/>
                  <a:t>Model Training and Testing</a:t>
                </a:r>
                <a:r>
                  <a:rPr lang="it-IT" dirty="0"/>
                  <a:t>: LSTM </a:t>
                </a:r>
                <a:r>
                  <a:rPr lang="it-IT" dirty="0" err="1"/>
                  <a:t>is</a:t>
                </a:r>
                <a:r>
                  <a:rPr lang="it-IT" dirty="0"/>
                  <a:t> </a:t>
                </a:r>
                <a:r>
                  <a:rPr lang="it-IT" dirty="0" err="1"/>
                  <a:t>applied</a:t>
                </a:r>
                <a:r>
                  <a:rPr lang="it-IT" dirty="0"/>
                  <a:t> and </a:t>
                </a:r>
                <a:r>
                  <a:rPr lang="it-IT" dirty="0" err="1"/>
                  <a:t>then</a:t>
                </a:r>
                <a:r>
                  <a:rPr lang="it-IT" dirty="0"/>
                  <a:t> the </a:t>
                </a:r>
                <a:r>
                  <a:rPr lang="it-IT" dirty="0" err="1"/>
                  <a:t>trained</a:t>
                </a:r>
                <a:r>
                  <a:rPr lang="it-IT" dirty="0"/>
                  <a:t> model </a:t>
                </a:r>
                <a:r>
                  <a:rPr lang="it-IT" dirty="0" err="1"/>
                  <a:t>is</a:t>
                </a:r>
                <a:r>
                  <a:rPr lang="it-IT" dirty="0"/>
                  <a:t> </a:t>
                </a:r>
                <a:r>
                  <a:rPr lang="it-IT" dirty="0" err="1"/>
                  <a:t>applied</a:t>
                </a:r>
                <a:r>
                  <a:rPr lang="it-IT" dirty="0"/>
                  <a:t> to </a:t>
                </a:r>
                <a:r>
                  <a:rPr lang="it-IT" dirty="0" err="1"/>
                  <a:t>predict</a:t>
                </a:r>
                <a:r>
                  <a:rPr lang="it-IT" dirty="0"/>
                  <a:t> the rough SOC</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 </a:t>
                </a:r>
                <a:r>
                  <a:rPr lang="it-IT" dirty="0" err="1"/>
                  <a:t>Specifically</a:t>
                </a:r>
                <a:r>
                  <a:rPr lang="it-IT" dirty="0"/>
                  <a:t>, HIF </a:t>
                </a:r>
                <a:r>
                  <a:rPr lang="it-IT" dirty="0" err="1"/>
                  <a:t>is</a:t>
                </a:r>
                <a:r>
                  <a:rPr lang="it-IT" dirty="0"/>
                  <a:t> </a:t>
                </a:r>
                <a:r>
                  <a:rPr lang="it-IT" dirty="0" err="1"/>
                  <a:t>developed</a:t>
                </a:r>
                <a:r>
                  <a:rPr lang="it-IT" dirty="0"/>
                  <a:t> to </a:t>
                </a:r>
                <a:r>
                  <a:rPr lang="it-IT" dirty="0" err="1"/>
                  <a:t>cope</a:t>
                </a:r>
                <a:r>
                  <a:rPr lang="it-IT" dirty="0"/>
                  <a:t> with model </a:t>
                </a:r>
                <a:r>
                  <a:rPr lang="it-IT" dirty="0" err="1"/>
                  <a:t>uncertainty</a:t>
                </a:r>
                <a:r>
                  <a:rPr lang="it-IT" dirty="0"/>
                  <a:t> and </a:t>
                </a:r>
                <a:r>
                  <a:rPr lang="it-IT" dirty="0" err="1"/>
                  <a:t>externalo</a:t>
                </a:r>
                <a:r>
                  <a:rPr lang="it-IT" dirty="0"/>
                  <a:t> </a:t>
                </a:r>
                <a:r>
                  <a:rPr lang="it-IT" dirty="0" err="1"/>
                  <a:t>disturbance</a:t>
                </a:r>
                <a:r>
                  <a:rPr lang="it-IT" dirty="0"/>
                  <a:t> </a:t>
                </a:r>
                <a:r>
                  <a:rPr lang="it-IT" dirty="0" err="1"/>
                  <a:t>uncertainty</a:t>
                </a:r>
                <a:r>
                  <a:rPr lang="it-IT" dirty="0"/>
                  <a:t> of the system. </a:t>
                </a:r>
                <a:r>
                  <a:rPr lang="it-IT" dirty="0" err="1"/>
                  <a:t>However</a:t>
                </a:r>
                <a:r>
                  <a:rPr lang="it-IT" dirty="0"/>
                  <a:t>, in HIF </a:t>
                </a:r>
                <a:r>
                  <a:rPr lang="it-IT" dirty="0" err="1"/>
                  <a:t>algorithms</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process</a:t>
                </a:r>
                <a:r>
                  <a:rPr lang="it-IT" dirty="0"/>
                  <a:t> and </a:t>
                </a:r>
                <a:r>
                  <a:rPr lang="it-IT" dirty="0" err="1"/>
                  <a:t>measurement</a:t>
                </a:r>
                <a:r>
                  <a:rPr lang="it-IT" dirty="0"/>
                  <a:t> </a:t>
                </a:r>
                <a:r>
                  <a:rPr lang="it-IT" dirty="0" err="1"/>
                  <a:t>noise</a:t>
                </a:r>
                <a:r>
                  <a:rPr lang="it-IT" dirty="0"/>
                  <a:t> </a:t>
                </a:r>
                <a:r>
                  <a:rPr lang="it-IT" dirty="0" err="1"/>
                  <a:t>covariance</a:t>
                </a:r>
                <a:r>
                  <a:rPr lang="it-IT" dirty="0"/>
                  <a:t> are </a:t>
                </a:r>
                <a:r>
                  <a:rPr lang="it-IT" dirty="0" err="1"/>
                  <a:t>costant</a:t>
                </a:r>
                <a:r>
                  <a:rPr lang="it-IT" dirty="0"/>
                  <a:t>. </a:t>
                </a:r>
                <a:r>
                  <a:rPr lang="it-IT" dirty="0" err="1"/>
                  <a:t>During</a:t>
                </a:r>
                <a:r>
                  <a:rPr lang="it-IT" dirty="0"/>
                  <a:t> SOC </a:t>
                </a:r>
                <a:r>
                  <a:rPr lang="it-IT" dirty="0" err="1"/>
                  <a:t>estimation</a:t>
                </a:r>
                <a:r>
                  <a:rPr lang="it-IT" dirty="0"/>
                  <a:t>, the </a:t>
                </a:r>
                <a:r>
                  <a:rPr lang="it-IT" dirty="0" err="1"/>
                  <a:t>noise</a:t>
                </a:r>
                <a:r>
                  <a:rPr lang="it-IT" dirty="0"/>
                  <a:t> </a:t>
                </a:r>
                <a:r>
                  <a:rPr lang="it-IT" dirty="0" err="1"/>
                  <a:t>covariance</a:t>
                </a:r>
                <a:r>
                  <a:rPr lang="it-IT" dirty="0"/>
                  <a:t> </a:t>
                </a:r>
                <a:r>
                  <a:rPr lang="it-IT" dirty="0" err="1"/>
                  <a:t>may</a:t>
                </a:r>
                <a:r>
                  <a:rPr lang="it-IT" dirty="0"/>
                  <a:t> </a:t>
                </a:r>
                <a:r>
                  <a:rPr lang="it-IT" dirty="0" err="1"/>
                  <a:t>vary</a:t>
                </a:r>
                <a:r>
                  <a:rPr lang="it-IT" dirty="0"/>
                  <a:t> with </a:t>
                </a:r>
                <a:r>
                  <a:rPr lang="it-IT" dirty="0" err="1"/>
                  <a:t>battery</a:t>
                </a:r>
                <a:r>
                  <a:rPr lang="it-IT" dirty="0"/>
                  <a:t> </a:t>
                </a:r>
                <a:r>
                  <a:rPr lang="it-IT" dirty="0" err="1"/>
                  <a:t>internal</a:t>
                </a:r>
                <a:r>
                  <a:rPr lang="it-IT" dirty="0"/>
                  <a:t> and </a:t>
                </a:r>
                <a:r>
                  <a:rPr lang="it-IT" dirty="0" err="1"/>
                  <a:t>surrounding</a:t>
                </a:r>
                <a:r>
                  <a:rPr lang="it-IT" dirty="0"/>
                  <a:t> </a:t>
                </a:r>
                <a:r>
                  <a:rPr lang="it-IT" dirty="0" err="1"/>
                  <a:t>operation</a:t>
                </a:r>
                <a:r>
                  <a:rPr lang="it-IT" dirty="0"/>
                  <a:t> </a:t>
                </a:r>
                <a:r>
                  <a:rPr lang="it-IT" dirty="0" err="1"/>
                  <a:t>conditions</a:t>
                </a:r>
                <a:r>
                  <a:rPr lang="it-IT" dirty="0"/>
                  <a:t> </a:t>
                </a:r>
                <a:r>
                  <a:rPr lang="it-IT" dirty="0" err="1"/>
                  <a:t>instead</a:t>
                </a:r>
                <a:r>
                  <a:rPr lang="it-IT" dirty="0"/>
                  <a:t>. </a:t>
                </a:r>
                <a:r>
                  <a:rPr lang="it-IT" dirty="0" err="1"/>
                  <a:t>Thus</a:t>
                </a:r>
                <a:r>
                  <a:rPr lang="it-IT" dirty="0"/>
                  <a:t>, to </a:t>
                </a:r>
                <a:r>
                  <a:rPr lang="it-IT" dirty="0" err="1"/>
                  <a:t>improve</a:t>
                </a:r>
                <a:r>
                  <a:rPr lang="it-IT" dirty="0"/>
                  <a:t> the performance of LSTM network, AHIF </a:t>
                </a:r>
                <a:r>
                  <a:rPr lang="it-IT" dirty="0" err="1"/>
                  <a:t>is</a:t>
                </a:r>
                <a:r>
                  <a:rPr lang="it-IT" dirty="0"/>
                  <a:t> </a:t>
                </a:r>
                <a:r>
                  <a:rPr lang="it-IT" dirty="0" err="1"/>
                  <a:t>employed</a:t>
                </a:r>
                <a:r>
                  <a:rPr lang="it-IT" dirty="0"/>
                  <a:t> thanks to </a:t>
                </a:r>
                <a:r>
                  <a:rPr lang="it-IT" dirty="0" err="1"/>
                  <a:t>its</a:t>
                </a:r>
                <a:r>
                  <a:rPr lang="it-IT" dirty="0"/>
                  <a:t> </a:t>
                </a:r>
                <a:r>
                  <a:rPr lang="it-IT" dirty="0" err="1"/>
                  <a:t>noise</a:t>
                </a:r>
                <a:r>
                  <a:rPr lang="it-IT" dirty="0"/>
                  <a:t> </a:t>
                </a:r>
                <a:r>
                  <a:rPr lang="it-IT" dirty="0" err="1"/>
                  <a:t>covariance</a:t>
                </a:r>
                <a:r>
                  <a:rPr lang="it-IT" dirty="0"/>
                  <a:t> </a:t>
                </a:r>
                <a:r>
                  <a:rPr lang="it-IT" dirty="0" err="1"/>
                  <a:t>that</a:t>
                </a:r>
                <a:r>
                  <a:rPr lang="it-IT" dirty="0"/>
                  <a:t> </a:t>
                </a:r>
                <a:r>
                  <a:rPr lang="it-IT" dirty="0" err="1"/>
                  <a:t>change</a:t>
                </a:r>
                <a:r>
                  <a:rPr lang="it-IT" dirty="0"/>
                  <a:t> </a:t>
                </a:r>
                <a:r>
                  <a:rPr lang="it-IT" dirty="0" err="1"/>
                  <a:t>dynamically</a:t>
                </a:r>
                <a:r>
                  <a:rPr lang="it-IT" dirty="0"/>
                  <a:t>. The recursive </a:t>
                </a:r>
                <a:r>
                  <a:rPr lang="it-IT" dirty="0" err="1"/>
                  <a:t>calculation</a:t>
                </a:r>
                <a:r>
                  <a:rPr lang="it-IT" dirty="0"/>
                  <a:t> procedure of AHIF </a:t>
                </a:r>
                <a:r>
                  <a:rPr lang="it-IT" dirty="0" err="1"/>
                  <a:t>is</a:t>
                </a:r>
                <a:r>
                  <a:rPr lang="it-IT" dirty="0"/>
                  <a:t> </a:t>
                </a:r>
                <a:r>
                  <a:rPr lang="it-IT" dirty="0" err="1"/>
                  <a:t>detailed</a:t>
                </a:r>
                <a:r>
                  <a:rPr lang="it-IT" dirty="0"/>
                  <a:t> </a:t>
                </a:r>
                <a:r>
                  <a:rPr lang="it-IT" dirty="0" err="1"/>
                  <a:t>as</a:t>
                </a:r>
                <a:r>
                  <a:rPr lang="it-IT" dirty="0"/>
                  <a:t> follows:</a:t>
                </a:r>
              </a:p>
              <a:p>
                <a:pPr marL="685800" lvl="1" indent="-228600">
                  <a:buFont typeface="+mj-lt"/>
                  <a:buAutoNum type="arabicPeriod"/>
                </a:pPr>
                <a:r>
                  <a:rPr lang="it-IT" dirty="0" err="1"/>
                  <a:t>Initialization</a:t>
                </a:r>
                <a:r>
                  <a:rPr lang="it-IT" dirty="0"/>
                  <a:t>: set the </a:t>
                </a:r>
                <a:r>
                  <a:rPr lang="it-IT" dirty="0" err="1"/>
                  <a:t>initial</a:t>
                </a:r>
                <a:r>
                  <a:rPr lang="it-IT" dirty="0"/>
                  <a:t> </a:t>
                </a:r>
                <a:r>
                  <a:rPr lang="it-IT" dirty="0" err="1"/>
                  <a:t>value</a:t>
                </a:r>
                <a:r>
                  <a:rPr lang="it-IT" dirty="0"/>
                  <a:t> (of state </a:t>
                </a:r>
                <a:r>
                  <a:rPr lang="it-IT" dirty="0" err="1"/>
                  <a:t>variable</a:t>
                </a:r>
                <a:r>
                  <a:rPr lang="it-IT" dirty="0"/>
                  <a:t>, of the system </a:t>
                </a:r>
                <a:r>
                  <a:rPr lang="it-IT" dirty="0" err="1"/>
                  <a:t>noise</a:t>
                </a:r>
                <a:r>
                  <a:rPr lang="it-IT" dirty="0"/>
                  <a:t> </a:t>
                </a:r>
                <a:r>
                  <a:rPr lang="it-IT" dirty="0" err="1"/>
                  <a:t>covariance</a:t>
                </a:r>
                <a:r>
                  <a:rPr lang="it-IT" dirty="0"/>
                  <a:t> and of the </a:t>
                </a:r>
                <a:r>
                  <a:rPr lang="it-IT" dirty="0" err="1"/>
                  <a:t>measurement</a:t>
                </a:r>
                <a:r>
                  <a:rPr lang="it-IT" dirty="0"/>
                  <a:t> </a:t>
                </a:r>
                <a:r>
                  <a:rPr lang="it-IT" dirty="0" err="1"/>
                  <a:t>noise</a:t>
                </a:r>
                <a:r>
                  <a:rPr lang="it-IT" dirty="0"/>
                  <a:t> </a:t>
                </a:r>
                <a:r>
                  <a:rPr lang="it-IT" dirty="0" err="1"/>
                  <a:t>covariance</a:t>
                </a:r>
                <a:r>
                  <a:rPr lang="it-IT" dirty="0"/>
                  <a:t>) and </a:t>
                </a:r>
                <a:r>
                  <a:rPr lang="it-IT" dirty="0" err="1"/>
                  <a:t>calculate</a:t>
                </a:r>
                <a:r>
                  <a:rPr lang="it-IT" dirty="0"/>
                  <a:t> the </a:t>
                </a:r>
                <a:r>
                  <a:rPr lang="it-IT" dirty="0" err="1"/>
                  <a:t>initial</a:t>
                </a:r>
                <a:r>
                  <a:rPr lang="it-IT" dirty="0"/>
                  <a:t> </a:t>
                </a:r>
                <a:r>
                  <a:rPr lang="it-IT" dirty="0" err="1"/>
                  <a:t>mean</a:t>
                </a:r>
                <a:r>
                  <a:rPr lang="it-IT" dirty="0"/>
                  <a:t> and </a:t>
                </a:r>
                <a:r>
                  <a:rPr lang="it-IT" dirty="0" err="1"/>
                  <a:t>covariance</a:t>
                </a:r>
                <a:r>
                  <a:rPr lang="it-IT" dirty="0"/>
                  <a:t>.</a:t>
                </a:r>
              </a:p>
              <a:p>
                <a:pPr marL="685800" lvl="1" indent="-228600">
                  <a:buFont typeface="+mj-lt"/>
                  <a:buAutoNum type="arabicPeriod"/>
                </a:pPr>
                <a:r>
                  <a:rPr lang="it-IT" dirty="0"/>
                  <a:t>Time update: </a:t>
                </a:r>
                <a:r>
                  <a:rPr lang="it-IT" dirty="0" err="1"/>
                  <a:t>calculate</a:t>
                </a:r>
                <a:r>
                  <a:rPr lang="it-IT" dirty="0"/>
                  <a:t> the </a:t>
                </a:r>
                <a:r>
                  <a:rPr lang="it-IT" dirty="0" err="1"/>
                  <a:t>prior</a:t>
                </a:r>
                <a:r>
                  <a:rPr lang="it-IT" dirty="0"/>
                  <a:t> estimate of state, </a:t>
                </a:r>
                <a:r>
                  <a:rPr lang="it-IT" dirty="0" err="1"/>
                  <a:t>calculate</a:t>
                </a:r>
                <a:r>
                  <a:rPr lang="it-IT" dirty="0"/>
                  <a:t> the </a:t>
                </a:r>
                <a:r>
                  <a:rPr lang="it-IT" dirty="0" err="1"/>
                  <a:t>prior</a:t>
                </a:r>
                <a:r>
                  <a:rPr lang="it-IT" dirty="0"/>
                  <a:t> estimate of </a:t>
                </a:r>
                <a:r>
                  <a:rPr lang="it-IT" dirty="0" err="1"/>
                  <a:t>error</a:t>
                </a:r>
                <a:r>
                  <a:rPr lang="it-IT" dirty="0"/>
                  <a:t> </a:t>
                </a:r>
                <a:r>
                  <a:rPr lang="it-IT" dirty="0" err="1"/>
                  <a:t>covariance</a:t>
                </a:r>
                <a:r>
                  <a:rPr lang="it-IT" dirty="0"/>
                  <a:t>, </a:t>
                </a:r>
                <a:r>
                  <a:rPr lang="it-IT" dirty="0" err="1"/>
                  <a:t>calculate</a:t>
                </a:r>
                <a:r>
                  <a:rPr lang="it-IT" dirty="0"/>
                  <a:t> the </a:t>
                </a:r>
                <a:r>
                  <a:rPr lang="it-IT" dirty="0" err="1"/>
                  <a:t>symmetric</a:t>
                </a:r>
                <a:r>
                  <a:rPr lang="it-IT" dirty="0"/>
                  <a:t> positive definite </a:t>
                </a:r>
                <a:r>
                  <a:rPr lang="it-IT" dirty="0" err="1"/>
                  <a:t>matrix</a:t>
                </a:r>
                <a:r>
                  <a:rPr lang="it-IT" dirty="0"/>
                  <a:t> update.</a:t>
                </a:r>
              </a:p>
              <a:p>
                <a:pPr marL="685800" lvl="1" indent="-228600">
                  <a:buFont typeface="+mj-lt"/>
                  <a:buAutoNum type="arabicPeriod"/>
                </a:pPr>
                <a:r>
                  <a:rPr lang="it-IT" dirty="0" err="1"/>
                  <a:t>Measurement</a:t>
                </a:r>
                <a:r>
                  <a:rPr lang="it-IT" dirty="0"/>
                  <a:t> update: </a:t>
                </a:r>
                <a:r>
                  <a:rPr lang="it-IT" dirty="0" err="1"/>
                  <a:t>condition</a:t>
                </a:r>
                <a:r>
                  <a:rPr lang="it-IT" dirty="0"/>
                  <a:t> </a:t>
                </a:r>
                <a:r>
                  <a:rPr lang="it-IT" dirty="0" err="1"/>
                  <a:t>judgement</a:t>
                </a:r>
                <a:r>
                  <a:rPr lang="it-IT" dirty="0"/>
                  <a:t>, </a:t>
                </a:r>
                <a:r>
                  <a:rPr lang="it-IT" dirty="0" err="1"/>
                  <a:t>innovation</a:t>
                </a:r>
                <a:r>
                  <a:rPr lang="it-IT" dirty="0"/>
                  <a:t> update, </a:t>
                </a:r>
                <a:r>
                  <a:rPr lang="it-IT" dirty="0" err="1"/>
                  <a:t>adaptive</a:t>
                </a:r>
                <a:r>
                  <a:rPr lang="it-IT" dirty="0"/>
                  <a:t> </a:t>
                </a:r>
                <a:r>
                  <a:rPr lang="it-IT" dirty="0" err="1"/>
                  <a:t>estimation</a:t>
                </a:r>
                <a:r>
                  <a:rPr lang="it-IT" dirty="0"/>
                  <a:t> of </a:t>
                </a:r>
                <a:r>
                  <a:rPr lang="it-IT" dirty="0" err="1"/>
                  <a:t>measurement</a:t>
                </a:r>
                <a:r>
                  <a:rPr lang="it-IT" dirty="0"/>
                  <a:t> </a:t>
                </a:r>
                <a:r>
                  <a:rPr lang="it-IT" dirty="0" err="1"/>
                  <a:t>noise</a:t>
                </a:r>
                <a:r>
                  <a:rPr lang="it-IT" dirty="0"/>
                  <a:t> </a:t>
                </a:r>
                <a:r>
                  <a:rPr lang="it-IT" dirty="0" err="1"/>
                  <a:t>matrix</a:t>
                </a:r>
                <a:r>
                  <a:rPr lang="it-IT" dirty="0"/>
                  <a:t> </a:t>
                </a:r>
                <a:r>
                  <a:rPr lang="it-IT" dirty="0" err="1"/>
                  <a:t>calculation</a:t>
                </a:r>
                <a:r>
                  <a:rPr lang="it-IT" dirty="0"/>
                  <a:t>, gain </a:t>
                </a:r>
                <a:r>
                  <a:rPr lang="it-IT" dirty="0" err="1"/>
                  <a:t>matrix</a:t>
                </a:r>
                <a:r>
                  <a:rPr lang="it-IT" dirty="0"/>
                  <a:t> update, </a:t>
                </a:r>
                <a:r>
                  <a:rPr lang="it-IT" dirty="0" err="1"/>
                  <a:t>adaptive</a:t>
                </a:r>
                <a:r>
                  <a:rPr lang="it-IT" dirty="0"/>
                  <a:t> </a:t>
                </a:r>
                <a:r>
                  <a:rPr lang="it-IT" dirty="0" err="1"/>
                  <a:t>estimation</a:t>
                </a:r>
                <a:r>
                  <a:rPr lang="it-IT" dirty="0"/>
                  <a:t> of system </a:t>
                </a:r>
                <a:r>
                  <a:rPr lang="it-IT" dirty="0" err="1"/>
                  <a:t>noise</a:t>
                </a:r>
                <a:r>
                  <a:rPr lang="it-IT" dirty="0"/>
                  <a:t> </a:t>
                </a:r>
                <a:r>
                  <a:rPr lang="it-IT" dirty="0" err="1"/>
                  <a:t>matrix</a:t>
                </a:r>
                <a:r>
                  <a:rPr lang="it-IT" dirty="0"/>
                  <a:t> </a:t>
                </a:r>
                <a:r>
                  <a:rPr lang="it-IT" dirty="0" err="1"/>
                  <a:t>calculation</a:t>
                </a:r>
                <a:r>
                  <a:rPr lang="it-IT" dirty="0"/>
                  <a:t>, </a:t>
                </a:r>
                <a:r>
                  <a:rPr lang="it-IT" dirty="0" err="1"/>
                  <a:t>measurement</a:t>
                </a:r>
                <a:r>
                  <a:rPr lang="it-IT" dirty="0"/>
                  <a:t> update of state estimate and </a:t>
                </a:r>
                <a:r>
                  <a:rPr lang="it-IT" dirty="0" err="1"/>
                  <a:t>measurement</a:t>
                </a:r>
                <a:r>
                  <a:rPr lang="it-IT" dirty="0"/>
                  <a:t> update of </a:t>
                </a:r>
                <a:r>
                  <a:rPr lang="it-IT" dirty="0" err="1"/>
                  <a:t>error</a:t>
                </a:r>
                <a:r>
                  <a:rPr lang="it-IT" dirty="0"/>
                  <a:t> </a:t>
                </a:r>
                <a:r>
                  <a:rPr lang="it-IT" dirty="0" err="1"/>
                  <a:t>covariance</a:t>
                </a:r>
                <a:r>
                  <a:rPr lang="it-IT" dirty="0"/>
                  <a:t>.</a:t>
                </a:r>
              </a:p>
              <a:p>
                <a:pPr marL="0" indent="0">
                  <a:buFont typeface="Arial" panose="020B0604020202020204" pitchFamily="34" charset="0"/>
                  <a:buNone/>
                </a:pPr>
                <a:endParaRPr lang="it-IT" dirty="0"/>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=2.667</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−9</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5</m:t>
                          </m:r>
                        </m:sup>
                      </m:sSup>
                      <m:r>
                        <a:rPr lang="it-IT" b="0" i="1" smtClean="0">
                          <a:latin typeface="Cambria Math" panose="02040503050406030204" pitchFamily="18" charset="0"/>
                          <a:ea typeface="Cambria Math" panose="02040503050406030204" pitchFamily="18" charset="0"/>
                        </a:rPr>
                        <m:t>−4.258×</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−7</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4</m:t>
                          </m:r>
                        </m:sup>
                      </m:sSup>
                      <m:r>
                        <a:rPr lang="it-IT" b="0" i="1" smtClean="0">
                          <a:latin typeface="Cambria Math" panose="02040503050406030204" pitchFamily="18" charset="0"/>
                          <a:ea typeface="Cambria Math" panose="02040503050406030204" pitchFamily="18" charset="0"/>
                        </a:rPr>
                        <m:t>+2.555×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−5</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−0.00094</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+0.03448</m:t>
                      </m:r>
                      <m:r>
                        <a:rPr lang="it-IT" b="0" i="1" smtClean="0">
                          <a:latin typeface="Cambria Math" panose="02040503050406030204" pitchFamily="18" charset="0"/>
                          <a:ea typeface="Cambria Math" panose="02040503050406030204" pitchFamily="18" charset="0"/>
                        </a:rPr>
                        <m:t>𝑇</m:t>
                      </m:r>
                      <m:r>
                        <a:rPr lang="it-IT" b="0" i="1" smtClean="0">
                          <a:latin typeface="Cambria Math" panose="02040503050406030204" pitchFamily="18" charset="0"/>
                          <a:ea typeface="Cambria Math" panose="02040503050406030204" pitchFamily="18" charset="0"/>
                        </a:rPr>
                        <m:t>+3.34011</m:t>
                      </m:r>
                    </m:oMath>
                  </m:oMathPara>
                </a14:m>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 </a:t>
                </a:r>
                <a:r>
                  <a:rPr lang="it-IT" dirty="0" err="1"/>
                  <a:t>Specifically</a:t>
                </a:r>
                <a:r>
                  <a:rPr lang="it-IT" dirty="0"/>
                  <a:t>, the maximum </a:t>
                </a:r>
                <a:r>
                  <a:rPr lang="it-IT" dirty="0" err="1"/>
                  <a:t>discharge</a:t>
                </a:r>
                <a:r>
                  <a:rPr lang="it-IT" dirty="0"/>
                  <a:t> </a:t>
                </a:r>
                <a:r>
                  <a:rPr lang="it-IT" dirty="0" err="1"/>
                  <a:t>capacity</a:t>
                </a:r>
                <a:r>
                  <a:rPr lang="it-IT" dirty="0"/>
                  <a:t> </a:t>
                </a:r>
                <a:r>
                  <a:rPr lang="it-IT" dirty="0" err="1"/>
                  <a:t>at</a:t>
                </a:r>
                <a:r>
                  <a:rPr lang="it-IT" dirty="0"/>
                  <a:t> </a:t>
                </a:r>
                <a:r>
                  <a:rPr lang="it-IT" dirty="0" err="1"/>
                  <a:t>different</a:t>
                </a:r>
                <a:r>
                  <a:rPr lang="it-IT" dirty="0"/>
                  <a:t> temperature </a:t>
                </a:r>
                <a:r>
                  <a:rPr lang="it-IT" dirty="0" err="1"/>
                  <a:t>is</a:t>
                </a:r>
                <a:r>
                  <a:rPr lang="it-IT" dirty="0"/>
                  <a:t> </a:t>
                </a:r>
                <a:r>
                  <a:rPr lang="it-IT" dirty="0" err="1"/>
                  <a:t>obtained</a:t>
                </a:r>
                <a:r>
                  <a:rPr lang="it-IT" dirty="0"/>
                  <a:t> by the </a:t>
                </a:r>
                <a:r>
                  <a:rPr lang="it-IT" dirty="0" err="1"/>
                  <a:t>calibration</a:t>
                </a:r>
                <a:r>
                  <a:rPr lang="it-IT" dirty="0"/>
                  <a:t> test.</a:t>
                </a:r>
              </a:p>
              <a:p>
                <a:pPr marL="0" indent="0">
                  <a:buFont typeface="Arial" panose="020B0604020202020204" pitchFamily="34" charset="0"/>
                  <a:buNone/>
                </a:pPr>
                <a:r>
                  <a:rPr lang="it-IT" dirty="0"/>
                  <a:t>For </a:t>
                </a:r>
                <a:r>
                  <a:rPr lang="it-IT" dirty="0" err="1"/>
                  <a:t>easier</a:t>
                </a:r>
                <a:r>
                  <a:rPr lang="it-IT" dirty="0"/>
                  <a:t> </a:t>
                </a:r>
                <a:r>
                  <a:rPr lang="it-IT" dirty="0" err="1"/>
                  <a:t>calculation</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capacity</a:t>
                </a:r>
                <a:r>
                  <a:rPr lang="it-IT" dirty="0"/>
                  <a:t> of the </a:t>
                </a:r>
                <a:r>
                  <a:rPr lang="it-IT" dirty="0" err="1"/>
                  <a:t>aged</a:t>
                </a:r>
                <a:r>
                  <a:rPr lang="it-IT" dirty="0"/>
                  <a:t> </a:t>
                </a:r>
                <a:r>
                  <a:rPr lang="it-IT" dirty="0" err="1"/>
                  <a:t>battery</a:t>
                </a:r>
                <a:r>
                  <a:rPr lang="it-IT" dirty="0"/>
                  <a:t> </a:t>
                </a:r>
                <a:r>
                  <a:rPr lang="it-IT" dirty="0" err="1"/>
                  <a:t>is</a:t>
                </a:r>
                <a:r>
                  <a:rPr lang="it-IT" dirty="0"/>
                  <a:t> </a:t>
                </a:r>
                <a:r>
                  <a:rPr lang="it-IT" dirty="0" err="1"/>
                  <a:t>known</a:t>
                </a:r>
                <a:r>
                  <a:rPr lang="it-IT" dirty="0"/>
                  <a:t> in </a:t>
                </a:r>
                <a:r>
                  <a:rPr lang="it-IT" dirty="0" err="1"/>
                  <a:t>advance</a:t>
                </a:r>
                <a:r>
                  <a:rPr lang="it-IT" dirty="0"/>
                  <a:t> due to the </a:t>
                </a:r>
                <a:r>
                  <a:rPr lang="it-IT" dirty="0" err="1"/>
                  <a:t>enabling</a:t>
                </a:r>
                <a:r>
                  <a:rPr lang="it-IT" dirty="0"/>
                  <a:t> SOH </a:t>
                </a:r>
                <a:r>
                  <a:rPr lang="it-IT" dirty="0" err="1"/>
                  <a:t>prediction</a:t>
                </a:r>
                <a:r>
                  <a:rPr lang="it-IT" dirty="0"/>
                  <a:t> techniques.</a:t>
                </a:r>
              </a:p>
              <a:p>
                <a:pPr marL="171450" indent="-171450">
                  <a:buFont typeface="Arial" panose="020B0604020202020204" pitchFamily="34" charset="0"/>
                  <a:buChar char="•"/>
                </a:pPr>
                <a:endParaRPr lang="en-US" dirty="0"/>
              </a:p>
            </p:txBody>
          </p:sp>
        </mc:Choice>
        <mc:Fallback xmlns="">
          <p:sp>
            <p:nvSpPr>
              <p:cNvPr id="3" name="Segnaposto note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a:t>
                </a:r>
              </a:p>
              <a:p>
                <a:pPr marL="171450" indent="-171450">
                  <a:buFont typeface="Arial" panose="020B0604020202020204" pitchFamily="34" charset="0"/>
                  <a:buChar char="•"/>
                </a:pPr>
                <a:r>
                  <a:rPr lang="it-IT" b="1" dirty="0"/>
                  <a:t>Data Processing</a:t>
                </a:r>
                <a:r>
                  <a:rPr lang="it-IT" dirty="0"/>
                  <a:t>:</a:t>
                </a:r>
              </a:p>
              <a:p>
                <a:pPr marL="171450" indent="-171450">
                  <a:buFont typeface="Arial" panose="020B0604020202020204" pitchFamily="34" charset="0"/>
                  <a:buChar char="•"/>
                </a:pPr>
                <a:r>
                  <a:rPr lang="it-IT" b="1" dirty="0"/>
                  <a:t>Model Training and Testing</a:t>
                </a:r>
                <a:r>
                  <a:rPr lang="it-IT" dirty="0"/>
                  <a:t>:</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a:t>
                </a:r>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r>
                  <a:rPr lang="it-IT" b="0" i="0">
                    <a:latin typeface="Cambria Math" panose="02040503050406030204" pitchFamily="18" charset="0"/>
                  </a:rPr>
                  <a:t>𝑄_𝑛 (𝑡)=2.667</a:t>
                </a:r>
                <a:r>
                  <a:rPr lang="it-IT" b="0" i="0">
                    <a:latin typeface="Cambria Math" panose="02040503050406030204" pitchFamily="18" charset="0"/>
                    <a:ea typeface="Cambria Math" panose="02040503050406030204" pitchFamily="18" charset="0"/>
                  </a:rPr>
                  <a:t>×10^(−9) 𝑇^5−4.258×10^(−7) 𝑇^4+2.555×10^(−5) 𝑇^3−0.00094𝑇^2+0.03448𝑇+3.34011</a:t>
                </a:r>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a:t>
                </a:r>
              </a:p>
              <a:p>
                <a:pPr marL="171450" indent="-171450">
                  <a:buFont typeface="Arial" panose="020B0604020202020204" pitchFamily="34" charset="0"/>
                  <a:buChar char="•"/>
                </a:pPr>
                <a:endParaRPr lang="en-US"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13</a:t>
            </a:fld>
            <a:endParaRPr lang="it-IT"/>
          </a:p>
        </p:txBody>
      </p:sp>
    </p:spTree>
    <p:extLst>
      <p:ext uri="{BB962C8B-B14F-4D97-AF65-F5344CB8AC3E}">
        <p14:creationId xmlns:p14="http://schemas.microsoft.com/office/powerpoint/2010/main" val="317395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07/09/2024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3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07/09/2024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408041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07/09/2024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07088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7986E8-3775-0EDC-AD18-D66309DC569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BBE303D-1CA8-F955-388F-34A75954C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7D6E57C-5010-CD93-6C11-6521515AB7BC}"/>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5" name="Segnaposto piè di pagina 4">
            <a:extLst>
              <a:ext uri="{FF2B5EF4-FFF2-40B4-BE49-F238E27FC236}">
                <a16:creationId xmlns:a16="http://schemas.microsoft.com/office/drawing/2014/main" id="{8FAB416A-F73E-131F-E6D1-9E92B4108E1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7E1133-3995-82D0-A730-DE3D6A48405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996144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438F2-AF5B-4BDC-02E1-6251A497F3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FA6976-7310-A582-EF2A-3503D1963CB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CDE5A28-07F0-90B0-1D3E-3326B430F480}"/>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5" name="Segnaposto piè di pagina 4">
            <a:extLst>
              <a:ext uri="{FF2B5EF4-FFF2-40B4-BE49-F238E27FC236}">
                <a16:creationId xmlns:a16="http://schemas.microsoft.com/office/drawing/2014/main" id="{B71C017E-79A7-72A3-841F-34ABA8A5532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C74B11-1A8A-7D1B-DD05-2F55E6326E8F}"/>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9577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CC202-1DB2-7924-4C85-0617D6A2EF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1021410-D8AE-145E-2036-9B2A9DDDD4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5E2E864-BEA8-A39B-8B2A-AAD9DEA9C098}"/>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5" name="Segnaposto piè di pagina 4">
            <a:extLst>
              <a:ext uri="{FF2B5EF4-FFF2-40B4-BE49-F238E27FC236}">
                <a16:creationId xmlns:a16="http://schemas.microsoft.com/office/drawing/2014/main" id="{9D484D4C-A29B-E8E4-33E9-E5B7CE8414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079B65-E77D-1168-DB4C-DF4AB2EF3611}"/>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634375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F1AEC2-98FF-3AA4-F0BA-613FE46AA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308BF08-DDC5-C8CE-AE45-AD6033B11E8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C8998D0-77D6-0D98-4BAB-13579B3830B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7AAF278-6582-9969-E0D7-91BB84706ED7}"/>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6" name="Segnaposto piè di pagina 5">
            <a:extLst>
              <a:ext uri="{FF2B5EF4-FFF2-40B4-BE49-F238E27FC236}">
                <a16:creationId xmlns:a16="http://schemas.microsoft.com/office/drawing/2014/main" id="{2B6956A5-CDBA-2AC9-C1A2-DDF32164D80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5929FA-D9C1-C478-E46B-00010576630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012906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F022C-1938-A0FE-CBC8-47B26099B4A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1C0961-BA33-6A18-85A4-1DD672ED7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ABA9BA6-DE17-B412-56DE-86509B9D4E8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633F1D4-F129-07BD-676F-AE0A5440B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2FF2D8-DC2D-894D-A858-55B8A80F52E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6B0DA04-CD40-A030-38D6-FECAF1A03654}"/>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8" name="Segnaposto piè di pagina 7">
            <a:extLst>
              <a:ext uri="{FF2B5EF4-FFF2-40B4-BE49-F238E27FC236}">
                <a16:creationId xmlns:a16="http://schemas.microsoft.com/office/drawing/2014/main" id="{5F228860-7E7C-3805-8DBD-28C964B95D5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D1A9C6C-FD0C-C549-EF90-985A04DC98B7}"/>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135629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5DAC7-EBE3-F14F-D0BF-BFCBEC7C841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E4F37FF-9DA9-16CC-5993-4AB2CF15B837}"/>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4" name="Segnaposto piè di pagina 3">
            <a:extLst>
              <a:ext uri="{FF2B5EF4-FFF2-40B4-BE49-F238E27FC236}">
                <a16:creationId xmlns:a16="http://schemas.microsoft.com/office/drawing/2014/main" id="{7E1CA0B1-B97A-B9AE-CBBA-C55B32296D9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999AE07-7491-7970-BA8C-DA9BFDB8252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41084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59EDFEC-3909-DB0F-0974-96211CD77B17}"/>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3" name="Segnaposto piè di pagina 2">
            <a:extLst>
              <a:ext uri="{FF2B5EF4-FFF2-40B4-BE49-F238E27FC236}">
                <a16:creationId xmlns:a16="http://schemas.microsoft.com/office/drawing/2014/main" id="{31EBF171-0462-C79C-E156-318727DA1B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C785DE4-D5FF-B989-FF8C-5E55A90F61CE}"/>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4279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E6A33-A787-0542-59AD-4E267F920E7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5D1E5D-2A51-F5AF-E01E-E11AA5C19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EA2C7B2-29A4-7CC5-C559-07E14BD2E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59A406-E23B-A492-0EFC-41794E05AA06}"/>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6" name="Segnaposto piè di pagina 5">
            <a:extLst>
              <a:ext uri="{FF2B5EF4-FFF2-40B4-BE49-F238E27FC236}">
                <a16:creationId xmlns:a16="http://schemas.microsoft.com/office/drawing/2014/main" id="{6724F802-671C-2C7D-836F-0FE96BA911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09E001D-0878-399D-76A2-6494F2DFB42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79039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07/09/2024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dirty="0"/>
          </a:p>
        </p:txBody>
      </p:sp>
      <p:sp>
        <p:nvSpPr>
          <p:cNvPr id="7" name="Rettangolo 6">
            <a:extLst>
              <a:ext uri="{FF2B5EF4-FFF2-40B4-BE49-F238E27FC236}">
                <a16:creationId xmlns:a16="http://schemas.microsoft.com/office/drawing/2014/main" id="{F0DD991B-73C3-DD2E-88F0-466FBE1A9BD3}"/>
              </a:ext>
            </a:extLst>
          </p:cNvPr>
          <p:cNvSpPr/>
          <p:nvPr userDrawn="1"/>
        </p:nvSpPr>
        <p:spPr>
          <a:xfrm>
            <a:off x="9093200" y="286603"/>
            <a:ext cx="2062480" cy="735330"/>
          </a:xfrm>
          <a:prstGeom prst="rect">
            <a:avLst/>
          </a:prstGeom>
          <a:blipFill dpi="0" rotWithShape="1">
            <a:blip r:embed="rId2">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2750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62CD04-19FA-1AD2-3B3F-4FFF73AEEF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1AEFCD4-A0DB-E956-598A-84619637D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54EC483-65DB-252A-A8C8-C5006475F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37DACC4-E4F5-577E-9F25-121A4784748D}"/>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6" name="Segnaposto piè di pagina 5">
            <a:extLst>
              <a:ext uri="{FF2B5EF4-FFF2-40B4-BE49-F238E27FC236}">
                <a16:creationId xmlns:a16="http://schemas.microsoft.com/office/drawing/2014/main" id="{5A545586-A483-6475-F386-FBCA7022BD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0A602D-3F57-1C90-1FE6-D2FE550DCA38}"/>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563528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81F3B5-31AC-4113-EE96-C67B9AD3AB3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EB944E0-7E62-B594-8629-3EEEADF7514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B29BD0-5AD3-FED8-7F7E-2CC29C625FCD}"/>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5" name="Segnaposto piè di pagina 4">
            <a:extLst>
              <a:ext uri="{FF2B5EF4-FFF2-40B4-BE49-F238E27FC236}">
                <a16:creationId xmlns:a16="http://schemas.microsoft.com/office/drawing/2014/main" id="{05EF8454-E228-9226-30D3-E4478E24797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52D9D4-E1B4-8195-A2BA-ACBE21FFE806}"/>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811681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CFF3A4-230E-35C1-11E0-72CA509157A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62C172-015F-E603-F04A-E077C921FB3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2E0869-F4AE-0A57-AA7A-F43CECFECC0D}"/>
              </a:ext>
            </a:extLst>
          </p:cNvPr>
          <p:cNvSpPr>
            <a:spLocks noGrp="1"/>
          </p:cNvSpPr>
          <p:nvPr>
            <p:ph type="dt" sz="half" idx="10"/>
          </p:nvPr>
        </p:nvSpPr>
        <p:spPr/>
        <p:txBody>
          <a:bodyPr/>
          <a:lstStyle/>
          <a:p>
            <a:fld id="{362CAE26-B116-4906-A046-FDAA1B5A342C}" type="datetimeFigureOut">
              <a:rPr lang="it-IT" smtClean="0"/>
              <a:t>07/09/2024</a:t>
            </a:fld>
            <a:endParaRPr lang="it-IT"/>
          </a:p>
        </p:txBody>
      </p:sp>
      <p:sp>
        <p:nvSpPr>
          <p:cNvPr id="5" name="Segnaposto piè di pagina 4">
            <a:extLst>
              <a:ext uri="{FF2B5EF4-FFF2-40B4-BE49-F238E27FC236}">
                <a16:creationId xmlns:a16="http://schemas.microsoft.com/office/drawing/2014/main" id="{1D79D912-E57E-E8F6-C7DD-C1E2B5692F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9B0029-F302-0460-83A3-ED58BCE97FAC}"/>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6865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87D7678-DB59-4F56-9EFD-B3D87E02FCBC}" type="datetimeFigureOut">
              <a:rPr lang="it-IT" smtClean="0"/>
              <a:t>07/09/2024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387D7678-DB59-4F56-9EFD-B3D87E02FCBC}" type="datetimeFigureOut">
              <a:rPr lang="it-IT" smtClean="0"/>
              <a:t>07/09/2024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83476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87D7678-DB59-4F56-9EFD-B3D87E02FCBC}" type="datetimeFigureOut">
              <a:rPr lang="it-IT" smtClean="0"/>
              <a:t>07/09/2024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3903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387D7678-DB59-4F56-9EFD-B3D87E02FCBC}" type="datetimeFigureOut">
              <a:rPr lang="it-IT" smtClean="0"/>
              <a:t>07/09/2024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53225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7D7678-DB59-4F56-9EFD-B3D87E02FCBC}" type="datetimeFigureOut">
              <a:rPr lang="it-IT" smtClean="0"/>
              <a:t>07/09/2024</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466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7D7678-DB59-4F56-9EFD-B3D87E02FCBC}" type="datetimeFigureOut">
              <a:rPr lang="it-IT" smtClean="0"/>
              <a:t>07/09/2024</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5F3A66-21F8-40A4-A640-B574BBB16F93}" type="slidenum">
              <a:rPr lang="it-IT" smtClean="0"/>
              <a:t>‹N›</a:t>
            </a:fld>
            <a:endParaRPr lang="it-IT"/>
          </a:p>
        </p:txBody>
      </p:sp>
    </p:spTree>
    <p:extLst>
      <p:ext uri="{BB962C8B-B14F-4D97-AF65-F5344CB8AC3E}">
        <p14:creationId xmlns:p14="http://schemas.microsoft.com/office/powerpoint/2010/main" val="369166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87D7678-DB59-4F56-9EFD-B3D87E02FCBC}" type="datetimeFigureOut">
              <a:rPr lang="it-IT" smtClean="0"/>
              <a:t>07/09/2024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1444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87D7678-DB59-4F56-9EFD-B3D87E02FCBC}" type="datetimeFigureOut">
              <a:rPr lang="it-IT" smtClean="0"/>
              <a:t>07/09/2024</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5F3A66-21F8-40A4-A640-B574BBB16F93}"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49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E11ABFA-E094-5E57-2D35-380943A4B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1CBDBBB-D9D9-35BB-A59C-DF251CB95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BCFF41-EABC-90EC-1288-829E0E2D5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CAE26-B116-4906-A046-FDAA1B5A342C}" type="datetimeFigureOut">
              <a:rPr lang="it-IT" smtClean="0"/>
              <a:t>07/09/2024</a:t>
            </a:fld>
            <a:endParaRPr lang="it-IT"/>
          </a:p>
        </p:txBody>
      </p:sp>
      <p:sp>
        <p:nvSpPr>
          <p:cNvPr id="5" name="Segnaposto piè di pagina 4">
            <a:extLst>
              <a:ext uri="{FF2B5EF4-FFF2-40B4-BE49-F238E27FC236}">
                <a16:creationId xmlns:a16="http://schemas.microsoft.com/office/drawing/2014/main" id="{249B901C-FF28-8CD9-DF8B-249A2E55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1DC46B9-7077-CB9F-3E9D-F80F871FA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75928-C745-4B88-9ED6-F3687D8CE6A6}" type="slidenum">
              <a:rPr lang="it-IT" smtClean="0"/>
              <a:t>‹N›</a:t>
            </a:fld>
            <a:endParaRPr lang="it-IT"/>
          </a:p>
        </p:txBody>
      </p:sp>
    </p:spTree>
    <p:extLst>
      <p:ext uri="{BB962C8B-B14F-4D97-AF65-F5344CB8AC3E}">
        <p14:creationId xmlns:p14="http://schemas.microsoft.com/office/powerpoint/2010/main" val="1033152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web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webp"/><Relationship Id="rId4" Type="http://schemas.openxmlformats.org/officeDocument/2006/relationships/image" Target="../media/image16.web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ubbriaco/soc-estimation.git" TargetMode="External"/><Relationship Id="rId2" Type="http://schemas.openxmlformats.org/officeDocument/2006/relationships/hyperlink" Target="https://doi.org/10.17632/cp3473x7xv.3" TargetMode="External"/><Relationship Id="rId1" Type="http://schemas.openxmlformats.org/officeDocument/2006/relationships/slideLayout" Target="../slideLayouts/slideLayout2.xml"/><Relationship Id="rId4" Type="http://schemas.openxmlformats.org/officeDocument/2006/relationships/hyperlink" Target="https://nbviewer.org/github/gubbriaco/soc-estimation/tree/maste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 Id="rId4" Type="http://schemas.openxmlformats.org/officeDocument/2006/relationships/hyperlink" Target="https://doi.org/10.1016/j.energy.2021.1206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16/j.energy.2021.120630"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D5076A4-AF24-94FC-6CC6-579B812B9DF5}"/>
              </a:ext>
            </a:extLst>
          </p:cNvPr>
          <p:cNvSpPr txBox="1"/>
          <p:nvPr/>
        </p:nvSpPr>
        <p:spPr>
          <a:xfrm>
            <a:off x="4346162" y="336883"/>
            <a:ext cx="3499677" cy="461665"/>
          </a:xfrm>
          <a:prstGeom prst="rect">
            <a:avLst/>
          </a:prstGeom>
          <a:noFill/>
        </p:spPr>
        <p:txBody>
          <a:bodyPr wrap="none" rtlCol="0">
            <a:spAutoFit/>
          </a:bodyPr>
          <a:lstStyle/>
          <a:p>
            <a:pPr algn="ctr"/>
            <a:r>
              <a:rPr lang="it-IT" sz="2400" b="1" dirty="0">
                <a:latin typeface="Times New Roman" panose="02020603050405020304" pitchFamily="18" charset="0"/>
                <a:cs typeface="Times New Roman" panose="02020603050405020304" pitchFamily="18" charset="0"/>
              </a:rPr>
              <a:t>Università della Calabria</a:t>
            </a:r>
          </a:p>
        </p:txBody>
      </p:sp>
      <p:sp>
        <p:nvSpPr>
          <p:cNvPr id="5" name="CasellaDiTesto 4">
            <a:extLst>
              <a:ext uri="{FF2B5EF4-FFF2-40B4-BE49-F238E27FC236}">
                <a16:creationId xmlns:a16="http://schemas.microsoft.com/office/drawing/2014/main" id="{3402EA27-B62F-1F90-906B-44F5419B447A}"/>
              </a:ext>
            </a:extLst>
          </p:cNvPr>
          <p:cNvSpPr txBox="1"/>
          <p:nvPr/>
        </p:nvSpPr>
        <p:spPr>
          <a:xfrm>
            <a:off x="3441788" y="798548"/>
            <a:ext cx="5308424" cy="646331"/>
          </a:xfrm>
          <a:prstGeom prst="rect">
            <a:avLst/>
          </a:prstGeom>
          <a:noFill/>
        </p:spPr>
        <p:txBody>
          <a:bodyPr wrap="square" rtlCol="0">
            <a:spAutoFit/>
          </a:bodyPr>
          <a:lstStyle/>
          <a:p>
            <a:pPr algn="ctr"/>
            <a:r>
              <a:rPr lang="it-IT" b="1" dirty="0">
                <a:latin typeface="Times New Roman" panose="02020603050405020304" pitchFamily="18" charset="0"/>
                <a:cs typeface="Times New Roman" panose="02020603050405020304" pitchFamily="18" charset="0"/>
              </a:rPr>
              <a:t>Dipartimento di Ingegneria Informatica, Modellistica, Elettronica e Sistemistica</a:t>
            </a:r>
          </a:p>
        </p:txBody>
      </p:sp>
      <p:pic>
        <p:nvPicPr>
          <p:cNvPr id="8" name="Immagine 7">
            <a:extLst>
              <a:ext uri="{FF2B5EF4-FFF2-40B4-BE49-F238E27FC236}">
                <a16:creationId xmlns:a16="http://schemas.microsoft.com/office/drawing/2014/main" id="{A59BC149-E6A5-DCB1-5CE3-FF5A6682100B}"/>
              </a:ext>
            </a:extLst>
          </p:cNvPr>
          <p:cNvPicPr>
            <a:picLocks noChangeAspect="1"/>
          </p:cNvPicPr>
          <p:nvPr/>
        </p:nvPicPr>
        <p:blipFill>
          <a:blip r:embed="rId2" cstate="print"/>
          <a:srcRect/>
          <a:stretch>
            <a:fillRect/>
          </a:stretch>
        </p:blipFill>
        <p:spPr bwMode="auto">
          <a:xfrm>
            <a:off x="5064758" y="1609014"/>
            <a:ext cx="2062480" cy="735330"/>
          </a:xfrm>
          <a:prstGeom prst="rect">
            <a:avLst/>
          </a:prstGeom>
          <a:noFill/>
          <a:ln w="9525">
            <a:noFill/>
            <a:miter lim="800000"/>
            <a:headEnd/>
            <a:tailEnd/>
          </a:ln>
        </p:spPr>
      </p:pic>
      <p:sp>
        <p:nvSpPr>
          <p:cNvPr id="9" name="CasellaDiTesto 8">
            <a:extLst>
              <a:ext uri="{FF2B5EF4-FFF2-40B4-BE49-F238E27FC236}">
                <a16:creationId xmlns:a16="http://schemas.microsoft.com/office/drawing/2014/main" id="{79ABF402-67D2-CCB8-CF4D-DD8807A94DF4}"/>
              </a:ext>
            </a:extLst>
          </p:cNvPr>
          <p:cNvSpPr txBox="1"/>
          <p:nvPr/>
        </p:nvSpPr>
        <p:spPr>
          <a:xfrm>
            <a:off x="3809090" y="2503766"/>
            <a:ext cx="4573816" cy="400110"/>
          </a:xfrm>
          <a:prstGeom prst="rect">
            <a:avLst/>
          </a:prstGeom>
          <a:noFill/>
        </p:spPr>
        <p:txBody>
          <a:bodyPr wrap="none" rtlCol="0">
            <a:spAutoFit/>
          </a:bodyPr>
          <a:lstStyle/>
          <a:p>
            <a:pPr algn="ctr"/>
            <a:r>
              <a:rPr lang="it-IT" sz="2000" dirty="0" err="1">
                <a:latin typeface="Times New Roman" panose="02020603050405020304" pitchFamily="18" charset="0"/>
                <a:cs typeface="Times New Roman" panose="02020603050405020304" pitchFamily="18" charset="0"/>
              </a:rPr>
              <a:t>Master’s</a:t>
            </a:r>
            <a:r>
              <a:rPr lang="it-IT" sz="2000" dirty="0">
                <a:latin typeface="Times New Roman" panose="02020603050405020304" pitchFamily="18" charset="0"/>
                <a:cs typeface="Times New Roman" panose="02020603050405020304" pitchFamily="18" charset="0"/>
              </a:rPr>
              <a:t> Degree in Electronic Engineering</a:t>
            </a:r>
          </a:p>
        </p:txBody>
      </p:sp>
      <p:sp>
        <p:nvSpPr>
          <p:cNvPr id="10" name="CasellaDiTesto 9">
            <a:extLst>
              <a:ext uri="{FF2B5EF4-FFF2-40B4-BE49-F238E27FC236}">
                <a16:creationId xmlns:a16="http://schemas.microsoft.com/office/drawing/2014/main" id="{B7BBD5AB-8847-9B08-677A-7AADA57FE9E3}"/>
              </a:ext>
            </a:extLst>
          </p:cNvPr>
          <p:cNvSpPr txBox="1"/>
          <p:nvPr/>
        </p:nvSpPr>
        <p:spPr>
          <a:xfrm>
            <a:off x="1963099" y="3097189"/>
            <a:ext cx="8265797" cy="707886"/>
          </a:xfrm>
          <a:prstGeom prst="rect">
            <a:avLst/>
          </a:prstGeom>
          <a:noFill/>
        </p:spPr>
        <p:txBody>
          <a:bodyPr wrap="square" rtlCol="0">
            <a:spAutoFit/>
          </a:bodyPr>
          <a:lstStyle/>
          <a:p>
            <a:pPr algn="ctr"/>
            <a:r>
              <a:rPr lang="it-IT" sz="2000" b="1" dirty="0">
                <a:latin typeface="Times New Roman" panose="02020603050405020304" pitchFamily="18" charset="0"/>
                <a:cs typeface="Times New Roman" panose="02020603050405020304" pitchFamily="18" charset="0"/>
              </a:rPr>
              <a:t>SOC </a:t>
            </a:r>
            <a:r>
              <a:rPr lang="it-IT" sz="2000" b="1" dirty="0" err="1">
                <a:latin typeface="Times New Roman" panose="02020603050405020304" pitchFamily="18" charset="0"/>
                <a:cs typeface="Times New Roman" panose="02020603050405020304" pitchFamily="18" charset="0"/>
              </a:rPr>
              <a:t>Estimation</a:t>
            </a:r>
            <a:r>
              <a:rPr lang="it-IT" sz="2000" b="1" dirty="0">
                <a:latin typeface="Times New Roman" panose="02020603050405020304" pitchFamily="18" charset="0"/>
                <a:cs typeface="Times New Roman" panose="02020603050405020304" pitchFamily="18" charset="0"/>
              </a:rPr>
              <a:t> Using the Feed-</a:t>
            </a:r>
            <a:r>
              <a:rPr lang="it-IT" sz="2000" b="1" dirty="0" err="1">
                <a:latin typeface="Times New Roman" panose="02020603050405020304" pitchFamily="18" charset="0"/>
                <a:cs typeface="Times New Roman" panose="02020603050405020304" pitchFamily="18" charset="0"/>
              </a:rPr>
              <a:t>Forward</a:t>
            </a:r>
            <a:r>
              <a:rPr lang="it-IT" sz="2000" b="1" dirty="0">
                <a:latin typeface="Times New Roman" panose="02020603050405020304" pitchFamily="18" charset="0"/>
                <a:cs typeface="Times New Roman" panose="02020603050405020304" pitchFamily="18" charset="0"/>
              </a:rPr>
              <a:t> Learning </a:t>
            </a:r>
            <a:r>
              <a:rPr lang="it-IT" sz="2000" b="1" dirty="0" err="1">
                <a:latin typeface="Times New Roman" panose="02020603050405020304" pitchFamily="18" charset="0"/>
                <a:cs typeface="Times New Roman" panose="02020603050405020304" pitchFamily="18" charset="0"/>
              </a:rPr>
              <a:t>Approach</a:t>
            </a:r>
            <a:r>
              <a:rPr lang="it-IT" sz="2000" b="1" dirty="0">
                <a:latin typeface="Times New Roman" panose="02020603050405020304" pitchFamily="18" charset="0"/>
                <a:cs typeface="Times New Roman" panose="02020603050405020304" pitchFamily="18" charset="0"/>
              </a:rPr>
              <a:t> and Machine Learning Techniques with </a:t>
            </a:r>
            <a:r>
              <a:rPr lang="it-IT" sz="2000" b="1" dirty="0" err="1">
                <a:latin typeface="Times New Roman" panose="02020603050405020304" pitchFamily="18" charset="0"/>
                <a:cs typeface="Times New Roman" panose="02020603050405020304" pitchFamily="18" charset="0"/>
              </a:rPr>
              <a:t>Explainable</a:t>
            </a:r>
            <a:r>
              <a:rPr lang="it-IT" sz="2000" b="1" dirty="0">
                <a:latin typeface="Times New Roman" panose="02020603050405020304" pitchFamily="18" charset="0"/>
                <a:cs typeface="Times New Roman" panose="02020603050405020304" pitchFamily="18" charset="0"/>
              </a:rPr>
              <a:t> </a:t>
            </a:r>
            <a:r>
              <a:rPr lang="it-IT" sz="2000" b="1" dirty="0" err="1">
                <a:latin typeface="Times New Roman" panose="02020603050405020304" pitchFamily="18" charset="0"/>
                <a:cs typeface="Times New Roman" panose="02020603050405020304" pitchFamily="18" charset="0"/>
              </a:rPr>
              <a:t>Artificial</a:t>
            </a:r>
            <a:r>
              <a:rPr lang="it-IT" sz="2000" b="1" dirty="0">
                <a:latin typeface="Times New Roman" panose="02020603050405020304" pitchFamily="18" charset="0"/>
                <a:cs typeface="Times New Roman" panose="02020603050405020304" pitchFamily="18" charset="0"/>
              </a:rPr>
              <a:t> Intelligence</a:t>
            </a:r>
          </a:p>
        </p:txBody>
      </p:sp>
      <p:sp>
        <p:nvSpPr>
          <p:cNvPr id="13" name="CasellaDiTesto 12">
            <a:extLst>
              <a:ext uri="{FF2B5EF4-FFF2-40B4-BE49-F238E27FC236}">
                <a16:creationId xmlns:a16="http://schemas.microsoft.com/office/drawing/2014/main" id="{BB03655C-7BA8-9E0B-0355-EFB0271009F7}"/>
              </a:ext>
            </a:extLst>
          </p:cNvPr>
          <p:cNvSpPr txBox="1"/>
          <p:nvPr/>
        </p:nvSpPr>
        <p:spPr>
          <a:xfrm>
            <a:off x="1090622" y="4211754"/>
            <a:ext cx="1845378"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Prof. Marco Ricci</a:t>
            </a:r>
          </a:p>
        </p:txBody>
      </p:sp>
      <p:sp>
        <p:nvSpPr>
          <p:cNvPr id="16" name="CasellaDiTesto 15">
            <a:extLst>
              <a:ext uri="{FF2B5EF4-FFF2-40B4-BE49-F238E27FC236}">
                <a16:creationId xmlns:a16="http://schemas.microsoft.com/office/drawing/2014/main" id="{2C57E8EC-D36E-89A8-5258-385FB2B7A5C3}"/>
              </a:ext>
            </a:extLst>
          </p:cNvPr>
          <p:cNvSpPr txBox="1"/>
          <p:nvPr/>
        </p:nvSpPr>
        <p:spPr>
          <a:xfrm>
            <a:off x="9285816" y="4211754"/>
            <a:ext cx="1815562"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Giorgio Ubbriaco</a:t>
            </a:r>
          </a:p>
        </p:txBody>
      </p:sp>
      <p:sp>
        <p:nvSpPr>
          <p:cNvPr id="17" name="CasellaDiTesto 16">
            <a:extLst>
              <a:ext uri="{FF2B5EF4-FFF2-40B4-BE49-F238E27FC236}">
                <a16:creationId xmlns:a16="http://schemas.microsoft.com/office/drawing/2014/main" id="{2121154D-519B-6BFA-995A-036090B0E1D5}"/>
              </a:ext>
            </a:extLst>
          </p:cNvPr>
          <p:cNvSpPr txBox="1"/>
          <p:nvPr/>
        </p:nvSpPr>
        <p:spPr>
          <a:xfrm>
            <a:off x="5018427" y="5248986"/>
            <a:ext cx="2155142" cy="461665"/>
          </a:xfrm>
          <a:prstGeom prst="rect">
            <a:avLst/>
          </a:prstGeom>
          <a:noFill/>
        </p:spPr>
        <p:txBody>
          <a:bodyPr wrap="none" rtlCol="0">
            <a:spAutoFit/>
          </a:bodyPr>
          <a:lstStyle/>
          <a:p>
            <a:pPr algn="ctr"/>
            <a:r>
              <a:rPr lang="it-IT" sz="2400" dirty="0">
                <a:latin typeface="Times New Roman" panose="02020603050405020304" pitchFamily="18" charset="0"/>
                <a:cs typeface="Times New Roman" panose="02020603050405020304" pitchFamily="18" charset="0"/>
              </a:rPr>
              <a:t>A.Y. 2023-2024</a:t>
            </a:r>
          </a:p>
        </p:txBody>
      </p:sp>
      <p:sp>
        <p:nvSpPr>
          <p:cNvPr id="20" name="CasellaDiTesto 19">
            <a:extLst>
              <a:ext uri="{FF2B5EF4-FFF2-40B4-BE49-F238E27FC236}">
                <a16:creationId xmlns:a16="http://schemas.microsoft.com/office/drawing/2014/main" id="{0A5CDC37-389A-6D60-8ABA-6AAF4B9E8B08}"/>
              </a:ext>
            </a:extLst>
          </p:cNvPr>
          <p:cNvSpPr txBox="1"/>
          <p:nvPr/>
        </p:nvSpPr>
        <p:spPr>
          <a:xfrm>
            <a:off x="545264" y="3550207"/>
            <a:ext cx="11101468" cy="463397"/>
          </a:xfrm>
          <a:prstGeom prst="rect">
            <a:avLst/>
          </a:prstGeom>
          <a:noFill/>
        </p:spPr>
        <p:txBody>
          <a:bodyPr wrap="square">
            <a:spAutoFit/>
          </a:bodyPr>
          <a:lstStyle/>
          <a:p>
            <a:pPr algn="ctr">
              <a:lnSpc>
                <a:spcPct val="150000"/>
              </a:lnSpc>
              <a:spcAft>
                <a:spcPts val="1800"/>
              </a:spcAft>
            </a:pPr>
            <a:r>
              <a:rPr lang="it-IT" sz="1800" b="1" dirty="0">
                <a:effectLst/>
                <a:latin typeface="Times New Roman" panose="02020603050405020304" pitchFamily="18" charset="0"/>
                <a:ea typeface="Times New Roman" panose="02020603050405020304" pitchFamily="18" charset="0"/>
                <a:cs typeface="Times New Roman" panose="02020603050405020304" pitchFamily="18" charset="0"/>
              </a:rPr>
              <a:t>________________________________________________________________________________________</a:t>
            </a:r>
            <a:endParaRPr lang="it-IT"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1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grpSp>
        <p:nvGrpSpPr>
          <p:cNvPr id="63" name="Gruppo 62">
            <a:extLst>
              <a:ext uri="{FF2B5EF4-FFF2-40B4-BE49-F238E27FC236}">
                <a16:creationId xmlns:a16="http://schemas.microsoft.com/office/drawing/2014/main" id="{52B3B58B-E650-9382-F3D8-804789670235}"/>
              </a:ext>
            </a:extLst>
          </p:cNvPr>
          <p:cNvGrpSpPr/>
          <p:nvPr/>
        </p:nvGrpSpPr>
        <p:grpSpPr>
          <a:xfrm>
            <a:off x="1228928" y="1938019"/>
            <a:ext cx="9909242" cy="4259534"/>
            <a:chOff x="1250587" y="1847025"/>
            <a:chExt cx="9839747" cy="4699816"/>
          </a:xfrm>
        </p:grpSpPr>
        <p:grpSp>
          <p:nvGrpSpPr>
            <p:cNvPr id="62" name="Gruppo 61">
              <a:extLst>
                <a:ext uri="{FF2B5EF4-FFF2-40B4-BE49-F238E27FC236}">
                  <a16:creationId xmlns:a16="http://schemas.microsoft.com/office/drawing/2014/main" id="{7D67A504-A3BB-34B0-0CB3-1B9BC493AD05}"/>
                </a:ext>
              </a:extLst>
            </p:cNvPr>
            <p:cNvGrpSpPr/>
            <p:nvPr/>
          </p:nvGrpSpPr>
          <p:grpSpPr>
            <a:xfrm>
              <a:off x="1250587" y="1847028"/>
              <a:ext cx="1884039" cy="4699813"/>
              <a:chOff x="1250587" y="1847028"/>
              <a:chExt cx="1884039" cy="4699813"/>
            </a:xfrm>
          </p:grpSpPr>
          <p:pic>
            <p:nvPicPr>
              <p:cNvPr id="23" name="Immagine 22" descr="Immagine che contiene testo, schermata, Pubblicazione, libro&#10;&#10;Descrizione generata automaticamente">
                <a:extLst>
                  <a:ext uri="{FF2B5EF4-FFF2-40B4-BE49-F238E27FC236}">
                    <a16:creationId xmlns:a16="http://schemas.microsoft.com/office/drawing/2014/main" id="{1167AFE9-16AB-7D30-DFA2-21EE22EE9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07" y="3047008"/>
                <a:ext cx="4284000" cy="1884039"/>
              </a:xfrm>
              <a:prstGeom prst="rect">
                <a:avLst/>
              </a:prstGeom>
            </p:spPr>
          </p:pic>
          <p:sp>
            <p:nvSpPr>
              <p:cNvPr id="33" name="CasellaDiTesto 32">
                <a:extLst>
                  <a:ext uri="{FF2B5EF4-FFF2-40B4-BE49-F238E27FC236}">
                    <a16:creationId xmlns:a16="http://schemas.microsoft.com/office/drawing/2014/main" id="{F746D809-C331-219C-9C0E-A7DC6F6EE263}"/>
                  </a:ext>
                </a:extLst>
              </p:cNvPr>
              <p:cNvSpPr txBox="1"/>
              <p:nvPr/>
            </p:nvSpPr>
            <p:spPr>
              <a:xfrm>
                <a:off x="1250588" y="6071416"/>
                <a:ext cx="1864810"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LSTM</a:t>
                </a:r>
              </a:p>
              <a:p>
                <a:pPr algn="ctr"/>
                <a:r>
                  <a:rPr lang="it-IT" sz="1100" dirty="0" err="1"/>
                  <a:t>no_params</a:t>
                </a:r>
                <a:r>
                  <a:rPr lang="it-IT" sz="1100" dirty="0"/>
                  <a:t>: 9,513,729</a:t>
                </a:r>
                <a:endParaRPr lang="en-US" sz="1100" dirty="0"/>
              </a:p>
            </p:txBody>
          </p:sp>
        </p:grpSp>
        <p:grpSp>
          <p:nvGrpSpPr>
            <p:cNvPr id="43" name="Gruppo 42">
              <a:extLst>
                <a:ext uri="{FF2B5EF4-FFF2-40B4-BE49-F238E27FC236}">
                  <a16:creationId xmlns:a16="http://schemas.microsoft.com/office/drawing/2014/main" id="{E0BC73B9-1E2F-4355-EA13-CB606165AF7C}"/>
                </a:ext>
              </a:extLst>
            </p:cNvPr>
            <p:cNvGrpSpPr/>
            <p:nvPr/>
          </p:nvGrpSpPr>
          <p:grpSpPr>
            <a:xfrm>
              <a:off x="3204950" y="1847026"/>
              <a:ext cx="1846053" cy="4699815"/>
              <a:chOff x="3204950" y="1847026"/>
              <a:chExt cx="1846053" cy="4699815"/>
            </a:xfrm>
          </p:grpSpPr>
          <p:pic>
            <p:nvPicPr>
              <p:cNvPr id="25" name="Immagine 24" descr="Immagine che contiene testo, schermata, Pubblicazione, Parallelo&#10;&#10;Descrizione generata automaticamente">
                <a:extLst>
                  <a:ext uri="{FF2B5EF4-FFF2-40B4-BE49-F238E27FC236}">
                    <a16:creationId xmlns:a16="http://schemas.microsoft.com/office/drawing/2014/main" id="{0D860FFB-DA3E-0665-5249-D30AE910B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985977" y="3066000"/>
                <a:ext cx="4284000" cy="1846052"/>
              </a:xfrm>
              <a:prstGeom prst="rect">
                <a:avLst/>
              </a:prstGeom>
            </p:spPr>
          </p:pic>
          <p:sp>
            <p:nvSpPr>
              <p:cNvPr id="36" name="CasellaDiTesto 35">
                <a:extLst>
                  <a:ext uri="{FF2B5EF4-FFF2-40B4-BE49-F238E27FC236}">
                    <a16:creationId xmlns:a16="http://schemas.microsoft.com/office/drawing/2014/main" id="{20D3BE27-6F96-5E73-A82F-0D4DE0AFE971}"/>
                  </a:ext>
                </a:extLst>
              </p:cNvPr>
              <p:cNvSpPr txBox="1"/>
              <p:nvPr/>
            </p:nvSpPr>
            <p:spPr>
              <a:xfrm>
                <a:off x="3204950" y="6071416"/>
                <a:ext cx="1846052"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CNN-LSTM</a:t>
                </a:r>
              </a:p>
              <a:p>
                <a:pPr algn="ctr"/>
                <a:r>
                  <a:rPr lang="it-IT" sz="1100" dirty="0" err="1"/>
                  <a:t>no_params</a:t>
                </a:r>
                <a:r>
                  <a:rPr lang="it-IT" sz="1100" dirty="0"/>
                  <a:t>: 9,774,849</a:t>
                </a:r>
                <a:endParaRPr lang="en-US" sz="1100" dirty="0"/>
              </a:p>
            </p:txBody>
          </p:sp>
        </p:grpSp>
        <p:grpSp>
          <p:nvGrpSpPr>
            <p:cNvPr id="42" name="Gruppo 41">
              <a:extLst>
                <a:ext uri="{FF2B5EF4-FFF2-40B4-BE49-F238E27FC236}">
                  <a16:creationId xmlns:a16="http://schemas.microsoft.com/office/drawing/2014/main" id="{120A7AB7-F41D-9C28-6AEE-A46FAC4C8D88}"/>
                </a:ext>
              </a:extLst>
            </p:cNvPr>
            <p:cNvGrpSpPr/>
            <p:nvPr/>
          </p:nvGrpSpPr>
          <p:grpSpPr>
            <a:xfrm>
              <a:off x="5125520" y="1847025"/>
              <a:ext cx="1908894" cy="4699816"/>
              <a:chOff x="5125520" y="1847025"/>
              <a:chExt cx="1908894" cy="4699816"/>
            </a:xfrm>
          </p:grpSpPr>
          <p:pic>
            <p:nvPicPr>
              <p:cNvPr id="27" name="Immagine 26" descr="Immagine che contiene testo, schermata, Parallelo, libro&#10;&#10;Descrizione generata automaticamente">
                <a:extLst>
                  <a:ext uri="{FF2B5EF4-FFF2-40B4-BE49-F238E27FC236}">
                    <a16:creationId xmlns:a16="http://schemas.microsoft.com/office/drawing/2014/main" id="{626E299F-BBB0-D68C-00B0-4B15B9E37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937967" y="3034578"/>
                <a:ext cx="4284000" cy="1908894"/>
              </a:xfrm>
              <a:prstGeom prst="rect">
                <a:avLst/>
              </a:prstGeom>
            </p:spPr>
          </p:pic>
          <p:sp>
            <p:nvSpPr>
              <p:cNvPr id="37" name="CasellaDiTesto 36">
                <a:extLst>
                  <a:ext uri="{FF2B5EF4-FFF2-40B4-BE49-F238E27FC236}">
                    <a16:creationId xmlns:a16="http://schemas.microsoft.com/office/drawing/2014/main" id="{2EAF3054-3208-0193-91E4-BD6B3322ADE6}"/>
                  </a:ext>
                </a:extLst>
              </p:cNvPr>
              <p:cNvSpPr txBox="1"/>
              <p:nvPr/>
            </p:nvSpPr>
            <p:spPr>
              <a:xfrm>
                <a:off x="5140557" y="6071416"/>
                <a:ext cx="1893857"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CNN-Bi-Directional LSTM</a:t>
                </a:r>
              </a:p>
              <a:p>
                <a:pPr algn="ctr"/>
                <a:r>
                  <a:rPr lang="it-IT" sz="1100" dirty="0" err="1"/>
                  <a:t>no_params</a:t>
                </a:r>
                <a:r>
                  <a:rPr lang="it-IT" sz="1100" dirty="0"/>
                  <a:t>: 22,101,761</a:t>
                </a:r>
                <a:endParaRPr lang="en-US" sz="1100" dirty="0"/>
              </a:p>
            </p:txBody>
          </p:sp>
        </p:grpSp>
        <p:grpSp>
          <p:nvGrpSpPr>
            <p:cNvPr id="41" name="Gruppo 40">
              <a:extLst>
                <a:ext uri="{FF2B5EF4-FFF2-40B4-BE49-F238E27FC236}">
                  <a16:creationId xmlns:a16="http://schemas.microsoft.com/office/drawing/2014/main" id="{38BC6596-F1E2-15B3-ABFE-A9FA1758ECB5}"/>
                </a:ext>
              </a:extLst>
            </p:cNvPr>
            <p:cNvGrpSpPr/>
            <p:nvPr/>
          </p:nvGrpSpPr>
          <p:grpSpPr>
            <a:xfrm>
              <a:off x="7108930" y="1847026"/>
              <a:ext cx="1812693" cy="4684310"/>
              <a:chOff x="7108930" y="1847026"/>
              <a:chExt cx="1812693" cy="4684310"/>
            </a:xfrm>
          </p:grpSpPr>
          <p:pic>
            <p:nvPicPr>
              <p:cNvPr id="29" name="Immagine 28" descr="Immagine che contiene testo, schermata, Parallelo, libro&#10;&#10;Descrizione generata automaticamente">
                <a:extLst>
                  <a:ext uri="{FF2B5EF4-FFF2-40B4-BE49-F238E27FC236}">
                    <a16:creationId xmlns:a16="http://schemas.microsoft.com/office/drawing/2014/main" id="{80DCA1DD-8C37-0107-2503-F56CA6D2F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873277" y="3082679"/>
                <a:ext cx="4284000" cy="1812693"/>
              </a:xfrm>
              <a:prstGeom prst="rect">
                <a:avLst/>
              </a:prstGeom>
            </p:spPr>
          </p:pic>
          <p:sp>
            <p:nvSpPr>
              <p:cNvPr id="38" name="CasellaDiTesto 37">
                <a:extLst>
                  <a:ext uri="{FF2B5EF4-FFF2-40B4-BE49-F238E27FC236}">
                    <a16:creationId xmlns:a16="http://schemas.microsoft.com/office/drawing/2014/main" id="{3ED82D0B-547B-563F-8CD9-46AD0D210633}"/>
                  </a:ext>
                </a:extLst>
              </p:cNvPr>
              <p:cNvSpPr txBox="1"/>
              <p:nvPr/>
            </p:nvSpPr>
            <p:spPr>
              <a:xfrm>
                <a:off x="7116447" y="6055911"/>
                <a:ext cx="1797658"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GRU</a:t>
                </a:r>
              </a:p>
              <a:p>
                <a:pPr algn="ctr"/>
                <a:r>
                  <a:rPr lang="it-IT" sz="1100" dirty="0" err="1"/>
                  <a:t>no_params</a:t>
                </a:r>
                <a:r>
                  <a:rPr lang="it-IT" sz="1100" dirty="0"/>
                  <a:t>: 1,729,217</a:t>
                </a:r>
                <a:endParaRPr lang="en-US" sz="1100" dirty="0"/>
              </a:p>
            </p:txBody>
          </p:sp>
        </p:grpSp>
        <p:grpSp>
          <p:nvGrpSpPr>
            <p:cNvPr id="40" name="Gruppo 39">
              <a:extLst>
                <a:ext uri="{FF2B5EF4-FFF2-40B4-BE49-F238E27FC236}">
                  <a16:creationId xmlns:a16="http://schemas.microsoft.com/office/drawing/2014/main" id="{E60F80C8-1145-7E5B-4019-A11F722A192D}"/>
                </a:ext>
              </a:extLst>
            </p:cNvPr>
            <p:cNvGrpSpPr/>
            <p:nvPr/>
          </p:nvGrpSpPr>
          <p:grpSpPr>
            <a:xfrm>
              <a:off x="8996139" y="1847026"/>
              <a:ext cx="2094195" cy="4699814"/>
              <a:chOff x="8996139" y="1847026"/>
              <a:chExt cx="2094195" cy="4699814"/>
            </a:xfrm>
          </p:grpSpPr>
          <p:pic>
            <p:nvPicPr>
              <p:cNvPr id="31" name="Immagine 30" descr="Immagine che contiene testo, schermata, Parallelo, Carattere&#10;&#10;Descrizione generata automaticamente">
                <a:extLst>
                  <a:ext uri="{FF2B5EF4-FFF2-40B4-BE49-F238E27FC236}">
                    <a16:creationId xmlns:a16="http://schemas.microsoft.com/office/drawing/2014/main" id="{E0ECBB31-2E8E-3192-6C89-71101EE4F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901237" y="2941928"/>
                <a:ext cx="4284000" cy="2094195"/>
              </a:xfrm>
              <a:prstGeom prst="rect">
                <a:avLst/>
              </a:prstGeom>
            </p:spPr>
          </p:pic>
          <p:sp>
            <p:nvSpPr>
              <p:cNvPr id="39" name="CasellaDiTesto 38">
                <a:extLst>
                  <a:ext uri="{FF2B5EF4-FFF2-40B4-BE49-F238E27FC236}">
                    <a16:creationId xmlns:a16="http://schemas.microsoft.com/office/drawing/2014/main" id="{24804D42-7DAF-A806-67C4-0B6D4A5EBDD2}"/>
                  </a:ext>
                </a:extLst>
              </p:cNvPr>
              <p:cNvSpPr txBox="1"/>
              <p:nvPr/>
            </p:nvSpPr>
            <p:spPr>
              <a:xfrm>
                <a:off x="9181461" y="6071415"/>
                <a:ext cx="1908873"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Hybrid CNN-GRU-LSTM</a:t>
                </a:r>
              </a:p>
              <a:p>
                <a:pPr algn="ctr"/>
                <a:r>
                  <a:rPr lang="it-IT" sz="1100" dirty="0" err="1"/>
                  <a:t>no_params</a:t>
                </a:r>
                <a:r>
                  <a:rPr lang="it-IT" sz="1100" dirty="0"/>
                  <a:t>: 925,313</a:t>
                </a:r>
                <a:endParaRPr lang="en-US" sz="1100" dirty="0"/>
              </a:p>
            </p:txBody>
          </p:sp>
        </p:grpSp>
      </p:grpSp>
    </p:spTree>
    <p:extLst>
      <p:ext uri="{BB962C8B-B14F-4D97-AF65-F5344CB8AC3E}">
        <p14:creationId xmlns:p14="http://schemas.microsoft.com/office/powerpoint/2010/main" val="197105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linea&#10;&#10;Descrizione generata automaticamente">
            <a:extLst>
              <a:ext uri="{FF2B5EF4-FFF2-40B4-BE49-F238E27FC236}">
                <a16:creationId xmlns:a16="http://schemas.microsoft.com/office/drawing/2014/main" id="{6F964993-D58E-395B-96F5-C66A2A654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453" y="1994913"/>
            <a:ext cx="4446268" cy="2880000"/>
          </a:xfrm>
          <a:prstGeom prst="rect">
            <a:avLst/>
          </a:prstGeom>
        </p:spPr>
      </p:pic>
      <p:pic>
        <p:nvPicPr>
          <p:cNvPr id="8" name="Immagine 7" descr="Immagine che contiene testo, schermata, diagramma, linea&#10;&#10;Descrizione generata automaticamente">
            <a:extLst>
              <a:ext uri="{FF2B5EF4-FFF2-40B4-BE49-F238E27FC236}">
                <a16:creationId xmlns:a16="http://schemas.microsoft.com/office/drawing/2014/main" id="{42B58085-0B7C-2B0F-535B-06A5613BB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79" y="1994913"/>
            <a:ext cx="4356727" cy="2880000"/>
          </a:xfrm>
          <a:prstGeom prst="rect">
            <a:avLst/>
          </a:prstGeom>
        </p:spPr>
      </p:pic>
      <p:sp>
        <p:nvSpPr>
          <p:cNvPr id="9" name="CasellaDiTesto 8">
            <a:extLst>
              <a:ext uri="{FF2B5EF4-FFF2-40B4-BE49-F238E27FC236}">
                <a16:creationId xmlns:a16="http://schemas.microsoft.com/office/drawing/2014/main" id="{60DF1D9E-2BCF-8E3B-B844-255E57C4B402}"/>
              </a:ext>
            </a:extLst>
          </p:cNvPr>
          <p:cNvSpPr txBox="1"/>
          <p:nvPr/>
        </p:nvSpPr>
        <p:spPr>
          <a:xfrm>
            <a:off x="1097279" y="5120641"/>
            <a:ext cx="9997442" cy="1200329"/>
          </a:xfrm>
          <a:prstGeom prst="rect">
            <a:avLst/>
          </a:prstGeom>
          <a:noFill/>
        </p:spPr>
        <p:txBody>
          <a:bodyPr wrap="square" rtlCol="0">
            <a:spAutoFit/>
          </a:bodyPr>
          <a:lstStyle/>
          <a:p>
            <a:pPr algn="just"/>
            <a:r>
              <a:rPr lang="en-US" dirty="0"/>
              <a:t>The CNN Bi-LSTM model provided the most accurate SOC predictions but had the highest prediction time and number of trainable parameters. In contrast, the Hybrid CNN-GRU-LSTM model achieved similar accuracy to CNN-LSTM but with fewer trainable parameters and less prediction time, making it the optimal model among the five tested.</a:t>
            </a:r>
          </a:p>
        </p:txBody>
      </p:sp>
    </p:spTree>
    <p:extLst>
      <p:ext uri="{BB962C8B-B14F-4D97-AF65-F5344CB8AC3E}">
        <p14:creationId xmlns:p14="http://schemas.microsoft.com/office/powerpoint/2010/main" val="154763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diagramma, Diagramma, schermata&#10;&#10;Descrizione generata automaticamente">
            <a:extLst>
              <a:ext uri="{FF2B5EF4-FFF2-40B4-BE49-F238E27FC236}">
                <a16:creationId xmlns:a16="http://schemas.microsoft.com/office/drawing/2014/main" id="{4FD321E3-A453-B4A9-CBA3-36FE2ED7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227200"/>
            <a:ext cx="3167234" cy="3927594"/>
          </a:xfrm>
          <a:prstGeom prst="rect">
            <a:avLst/>
          </a:prstGeom>
        </p:spPr>
      </p:pic>
      <p:pic>
        <p:nvPicPr>
          <p:cNvPr id="6" name="Immagine 5" descr="Immagine che contiene testo, schermata, diagramma, Diagramma&#10;&#10;Descrizione generata automaticamente">
            <a:extLst>
              <a:ext uri="{FF2B5EF4-FFF2-40B4-BE49-F238E27FC236}">
                <a16:creationId xmlns:a16="http://schemas.microsoft.com/office/drawing/2014/main" id="{72689BED-A984-17A1-F877-47AD8A7B7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055" y="2658031"/>
            <a:ext cx="5749666" cy="3065932"/>
          </a:xfrm>
          <a:prstGeom prst="rect">
            <a:avLst/>
          </a:prstGeom>
        </p:spPr>
      </p:pic>
      <p:sp>
        <p:nvSpPr>
          <p:cNvPr id="7" name="CasellaDiTesto 6">
            <a:extLst>
              <a:ext uri="{FF2B5EF4-FFF2-40B4-BE49-F238E27FC236}">
                <a16:creationId xmlns:a16="http://schemas.microsoft.com/office/drawing/2014/main" id="{C0BCAA20-78AF-5F73-D0AD-517F36805C1D}"/>
              </a:ext>
            </a:extLst>
          </p:cNvPr>
          <p:cNvSpPr txBox="1"/>
          <p:nvPr/>
        </p:nvSpPr>
        <p:spPr>
          <a:xfrm>
            <a:off x="1097279" y="1797614"/>
            <a:ext cx="4734501" cy="369332"/>
          </a:xfrm>
          <a:prstGeom prst="rect">
            <a:avLst/>
          </a:prstGeom>
          <a:noFill/>
        </p:spPr>
        <p:txBody>
          <a:bodyPr wrap="none" rtlCol="0">
            <a:spAutoFit/>
          </a:bodyPr>
          <a:lstStyle/>
          <a:p>
            <a:r>
              <a:rPr lang="it-IT" dirty="0" err="1"/>
              <a:t>Considering</a:t>
            </a:r>
            <a:r>
              <a:rPr lang="it-IT" dirty="0"/>
              <a:t> </a:t>
            </a:r>
            <a:r>
              <a:rPr lang="en-US" dirty="0"/>
              <a:t>the Hybrid CNN-GRU-LSTM model…</a:t>
            </a:r>
            <a:r>
              <a:rPr lang="it-IT" dirty="0"/>
              <a:t> </a:t>
            </a:r>
            <a:endParaRPr lang="en-US" dirty="0"/>
          </a:p>
        </p:txBody>
      </p:sp>
    </p:spTree>
    <p:extLst>
      <p:ext uri="{BB962C8B-B14F-4D97-AF65-F5344CB8AC3E}">
        <p14:creationId xmlns:p14="http://schemas.microsoft.com/office/powerpoint/2010/main" val="2446894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Carattere&#10;&#10;Descrizione generata automaticamente">
            <a:extLst>
              <a:ext uri="{FF2B5EF4-FFF2-40B4-BE49-F238E27FC236}">
                <a16:creationId xmlns:a16="http://schemas.microsoft.com/office/drawing/2014/main" id="{7AC950FF-FF74-BE95-172B-947E9037A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4" y="2453668"/>
            <a:ext cx="4746172" cy="3648622"/>
          </a:xfrm>
          <a:prstGeom prst="rect">
            <a:avLst/>
          </a:prstGeom>
        </p:spPr>
      </p:pic>
      <p:sp>
        <p:nvSpPr>
          <p:cNvPr id="5" name="CasellaDiTesto 4">
            <a:extLst>
              <a:ext uri="{FF2B5EF4-FFF2-40B4-BE49-F238E27FC236}">
                <a16:creationId xmlns:a16="http://schemas.microsoft.com/office/drawing/2014/main" id="{F730BC32-DC3B-5266-01C6-02F28A6B38D7}"/>
              </a:ext>
            </a:extLst>
          </p:cNvPr>
          <p:cNvSpPr txBox="1"/>
          <p:nvPr/>
        </p:nvSpPr>
        <p:spPr>
          <a:xfrm>
            <a:off x="1017066" y="1807337"/>
            <a:ext cx="10077653" cy="646331"/>
          </a:xfrm>
          <a:prstGeom prst="rect">
            <a:avLst/>
          </a:prstGeom>
          <a:noFill/>
        </p:spPr>
        <p:txBody>
          <a:bodyPr wrap="square" rtlCol="0">
            <a:spAutoFit/>
          </a:bodyPr>
          <a:lstStyle/>
          <a:p>
            <a:pPr marL="201168" lvl="1" algn="ctr">
              <a:buClr>
                <a:schemeClr val="accent1"/>
              </a:buClr>
            </a:pPr>
            <a:r>
              <a:rPr lang="it-IT" dirty="0"/>
              <a:t>Dataset: </a:t>
            </a:r>
            <a:r>
              <a:rPr lang="it-IT" u="sng" dirty="0">
                <a:solidFill>
                  <a:srgbClr val="CC9900"/>
                </a:solidFill>
              </a:rPr>
              <a:t>Federal urban </a:t>
            </a:r>
            <a:r>
              <a:rPr lang="it-IT" u="sng" dirty="0" err="1">
                <a:solidFill>
                  <a:srgbClr val="CC9900"/>
                </a:solidFill>
              </a:rPr>
              <a:t>driving</a:t>
            </a:r>
            <a:r>
              <a:rPr lang="it-IT" u="sng" dirty="0">
                <a:solidFill>
                  <a:srgbClr val="CC9900"/>
                </a:solidFill>
              </a:rPr>
              <a:t> schedule (FUDS) and </a:t>
            </a:r>
            <a:r>
              <a:rPr lang="it-IT" u="sng" dirty="0" err="1">
                <a:solidFill>
                  <a:srgbClr val="CC9900"/>
                </a:solidFill>
              </a:rPr>
              <a:t>dynamic</a:t>
            </a:r>
            <a:r>
              <a:rPr lang="it-IT" u="sng" dirty="0">
                <a:solidFill>
                  <a:srgbClr val="CC9900"/>
                </a:solidFill>
              </a:rPr>
              <a:t> stress test (DST) under </a:t>
            </a:r>
            <a:r>
              <a:rPr lang="it-IT" u="sng" dirty="0" err="1">
                <a:solidFill>
                  <a:srgbClr val="CC9900"/>
                </a:solidFill>
              </a:rPr>
              <a:t>different</a:t>
            </a:r>
            <a:r>
              <a:rPr lang="it-IT" u="sng" dirty="0">
                <a:solidFill>
                  <a:srgbClr val="CC9900"/>
                </a:solidFill>
              </a:rPr>
              <a:t> </a:t>
            </a:r>
            <a:r>
              <a:rPr lang="it-IT" u="sng" dirty="0" err="1">
                <a:solidFill>
                  <a:srgbClr val="CC9900"/>
                </a:solidFill>
              </a:rPr>
              <a:t>temperatures</a:t>
            </a:r>
            <a:r>
              <a:rPr lang="it-IT" u="sng" dirty="0">
                <a:solidFill>
                  <a:srgbClr val="CC9900"/>
                </a:solidFill>
              </a:rPr>
              <a:t> (from -10</a:t>
            </a:r>
            <a:r>
              <a:rPr lang="en-US" sz="1800" u="sng" dirty="0">
                <a:solidFill>
                  <a:srgbClr val="CC9900"/>
                </a:solidFill>
                <a:latin typeface="Calibri" panose="020F0502020204030204" pitchFamily="34" charset="0"/>
              </a:rPr>
              <a:t>°</a:t>
            </a:r>
            <a:r>
              <a:rPr lang="en-US" sz="1800" u="sng" dirty="0">
                <a:solidFill>
                  <a:srgbClr val="CC9900"/>
                </a:solidFill>
              </a:rPr>
              <a:t>C to 50</a:t>
            </a:r>
            <a:r>
              <a:rPr lang="en-US" sz="1800" u="sng" dirty="0">
                <a:solidFill>
                  <a:srgbClr val="CC9900"/>
                </a:solidFill>
                <a:latin typeface="Calibri" panose="020F0502020204030204" pitchFamily="34" charset="0"/>
              </a:rPr>
              <a:t>°</a:t>
            </a:r>
            <a:r>
              <a:rPr lang="en-US" sz="1800" u="sng" dirty="0">
                <a:solidFill>
                  <a:srgbClr val="CC9900"/>
                </a:solidFill>
              </a:rPr>
              <a:t>C with 10</a:t>
            </a:r>
            <a:r>
              <a:rPr lang="en-US" sz="1800" u="sng" dirty="0">
                <a:solidFill>
                  <a:srgbClr val="CC9900"/>
                </a:solidFill>
                <a:latin typeface="Calibri" panose="020F0502020204030204" pitchFamily="34" charset="0"/>
              </a:rPr>
              <a:t> °</a:t>
            </a:r>
            <a:r>
              <a:rPr lang="en-US" sz="1800" u="sng" dirty="0">
                <a:solidFill>
                  <a:srgbClr val="CC9900"/>
                </a:solidFill>
              </a:rPr>
              <a:t>C as an increase interval</a:t>
            </a:r>
            <a:r>
              <a:rPr lang="it-IT" u="sng" dirty="0">
                <a:solidFill>
                  <a:srgbClr val="CC9900"/>
                </a:solidFill>
              </a:rPr>
              <a:t>) </a:t>
            </a:r>
          </a:p>
        </p:txBody>
      </p:sp>
    </p:spTree>
    <p:extLst>
      <p:ext uri="{BB962C8B-B14F-4D97-AF65-F5344CB8AC3E}">
        <p14:creationId xmlns:p14="http://schemas.microsoft.com/office/powerpoint/2010/main" val="101334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testo, mappa, diagramma, linea&#10;&#10;Descrizione generata automaticamente">
            <a:extLst>
              <a:ext uri="{FF2B5EF4-FFF2-40B4-BE49-F238E27FC236}">
                <a16:creationId xmlns:a16="http://schemas.microsoft.com/office/drawing/2014/main" id="{0A434212-AA29-AE57-0C89-E385AA936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503814"/>
            <a:ext cx="6632876" cy="3098800"/>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E8418208-3EF7-4BF2-273B-3C825CE34793}"/>
                  </a:ext>
                </a:extLst>
              </p:cNvPr>
              <p:cNvSpPr txBox="1"/>
              <p:nvPr/>
            </p:nvSpPr>
            <p:spPr>
              <a:xfrm>
                <a:off x="8001631" y="2042984"/>
                <a:ext cx="3093090" cy="40204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𝑥</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d>
                        <m:dPr>
                          <m:begChr m:val="["/>
                          <m:endChr m:val="]"/>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𝑉</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 </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𝐼</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𝑇</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b="0" i="1" smtClean="0">
                              <a:latin typeface="Cambria Math" panose="02040503050406030204" pitchFamily="18" charset="0"/>
                            </a:rPr>
                            <m:t>𝑆𝑂</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𝐻</m:t>
                              </m:r>
                            </m:e>
                            <m:sub>
                              <m:r>
                                <a:rPr lang="it-IT" sz="1800" b="0" i="1" smtClean="0">
                                  <a:latin typeface="Cambria Math" panose="02040503050406030204" pitchFamily="18" charset="0"/>
                                </a:rPr>
                                <m:t>𝑘</m:t>
                              </m:r>
                            </m:sub>
                          </m:sSub>
                        </m:e>
                      </m:d>
                    </m:oMath>
                  </m:oMathPara>
                </a14:m>
                <a:endParaRPr lang="it-IT"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𝑓</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𝜎</m:t>
                      </m:r>
                      <m:d>
                        <m:dPr>
                          <m:ctrlPr>
                            <a:rPr lang="it-IT" sz="1800" b="0" i="1" smtClean="0">
                              <a:latin typeface="Cambria Math" panose="02040503050406030204" pitchFamily="18" charset="0"/>
                              <a:ea typeface="Cambria Math" panose="02040503050406030204" pitchFamily="18" charset="0"/>
                            </a:rPr>
                          </m:ctrlPr>
                        </m:dPr>
                        <m:e>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𝑤</m:t>
                              </m:r>
                            </m:e>
                            <m:sub>
                              <m:r>
                                <a:rPr lang="it-IT" sz="1800" b="0" i="1" smtClean="0">
                                  <a:latin typeface="Cambria Math" panose="02040503050406030204" pitchFamily="18" charset="0"/>
                                  <a:ea typeface="Cambria Math" panose="02040503050406030204" pitchFamily="18" charset="0"/>
                                </a:rPr>
                                <m:t>𝑓</m:t>
                              </m:r>
                            </m:sub>
                          </m:sSub>
                          <m:d>
                            <m:dPr>
                              <m:begChr m:val="["/>
                              <m:endChr m:val="]"/>
                              <m:ctrlPr>
                                <a:rPr lang="it-IT" sz="1800" b="0" i="1" smtClean="0">
                                  <a:latin typeface="Cambria Math" panose="02040503050406030204" pitchFamily="18" charset="0"/>
                                  <a:ea typeface="Cambria Math" panose="02040503050406030204" pitchFamily="18" charset="0"/>
                                </a:rPr>
                              </m:ctrlPr>
                            </m:dPr>
                            <m:e>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h</m:t>
                                  </m:r>
                                </m:e>
                                <m:sub>
                                  <m:r>
                                    <a:rPr lang="it-IT" sz="1800" b="0" i="1" smtClean="0">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−1</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𝑥</m:t>
                                  </m:r>
                                </m:e>
                                <m:sub>
                                  <m:r>
                                    <a:rPr lang="it-IT" sz="1800" b="0" i="1" smtClean="0">
                                      <a:latin typeface="Cambria Math" panose="02040503050406030204" pitchFamily="18" charset="0"/>
                                      <a:ea typeface="Cambria Math" panose="02040503050406030204" pitchFamily="18" charset="0"/>
                                    </a:rPr>
                                    <m:t>𝑘</m:t>
                                  </m:r>
                                </m:sub>
                              </m:sSub>
                            </m:e>
                          </m:d>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𝑏</m:t>
                              </m:r>
                            </m:e>
                            <m:sub>
                              <m:r>
                                <a:rPr lang="it-IT" sz="1800" b="0" i="1" smtClean="0">
                                  <a:latin typeface="Cambria Math" panose="02040503050406030204" pitchFamily="18" charset="0"/>
                                  <a:ea typeface="Cambria Math" panose="02040503050406030204" pitchFamily="18" charset="0"/>
                                </a:rPr>
                                <m:t>𝑓</m:t>
                              </m:r>
                            </m:sub>
                          </m:sSub>
                        </m:e>
                      </m:d>
                    </m:oMath>
                  </m:oMathPara>
                </a14:m>
                <a:endParaRPr lang="it-IT" sz="1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it-IT" sz="1800" b="0" i="1" smtClean="0">
                              <a:latin typeface="Cambria Math" panose="02040503050406030204" pitchFamily="18" charset="0"/>
                            </a:rPr>
                          </m:ctrlPr>
                        </m:sSubSupPr>
                        <m:e>
                          <m:r>
                            <a:rPr lang="it-IT" sz="1800" b="0" i="1" smtClean="0">
                              <a:latin typeface="Cambria Math" panose="02040503050406030204" pitchFamily="18" charset="0"/>
                            </a:rPr>
                            <m:t>𝑐</m:t>
                          </m:r>
                        </m:e>
                        <m:sub>
                          <m:r>
                            <a:rPr lang="it-IT" sz="1800" b="0" i="1" smtClean="0">
                              <a:latin typeface="Cambria Math" panose="02040503050406030204" pitchFamily="18" charset="0"/>
                            </a:rPr>
                            <m:t>𝑘</m:t>
                          </m:r>
                        </m:sub>
                        <m:sup>
                          <m:r>
                            <a:rPr lang="it-IT" sz="1800" b="0" i="1" smtClean="0">
                              <a:latin typeface="Cambria Math" panose="02040503050406030204" pitchFamily="18" charset="0"/>
                            </a:rPr>
                            <m:t>′</m:t>
                          </m:r>
                        </m:sup>
                      </m:sSubSup>
                      <m:r>
                        <a:rPr lang="it-IT" sz="1800" b="0" i="1" smtClean="0">
                          <a:latin typeface="Cambria Math" panose="02040503050406030204" pitchFamily="18" charset="0"/>
                        </a:rPr>
                        <m:t>=</m:t>
                      </m:r>
                      <m:func>
                        <m:funcPr>
                          <m:ctrlPr>
                            <a:rPr lang="it-IT" sz="1800" b="0" i="1" smtClean="0">
                              <a:latin typeface="Cambria Math" panose="02040503050406030204" pitchFamily="18" charset="0"/>
                            </a:rPr>
                          </m:ctrlPr>
                        </m:funcPr>
                        <m:fName>
                          <m:r>
                            <m:rPr>
                              <m:sty m:val="p"/>
                            </m:rPr>
                            <a:rPr lang="it-IT" sz="1800" b="0" i="0" smtClean="0">
                              <a:latin typeface="Cambria Math" panose="02040503050406030204" pitchFamily="18" charset="0"/>
                            </a:rPr>
                            <m:t>tanh</m:t>
                          </m:r>
                        </m:fName>
                        <m:e>
                          <m:d>
                            <m:dPr>
                              <m:ctrlPr>
                                <a:rPr lang="it-IT" sz="1800" b="0" i="1" smtClean="0">
                                  <a:latin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𝑤</m:t>
                                  </m:r>
                                </m:e>
                                <m:sub>
                                  <m:r>
                                    <a:rPr lang="it-IT" sz="1800" b="0" i="1" smtClean="0">
                                      <a:latin typeface="Cambria Math" panose="02040503050406030204" pitchFamily="18" charset="0"/>
                                      <a:ea typeface="Cambria Math" panose="02040503050406030204" pitchFamily="18" charset="0"/>
                                    </a:rPr>
                                    <m:t>𝑐</m:t>
                                  </m:r>
                                </m:sub>
                              </m:sSub>
                              <m:d>
                                <m:dPr>
                                  <m:begChr m:val="["/>
                                  <m:endChr m:val="]"/>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h</m:t>
                                      </m:r>
                                    </m:e>
                                    <m:sub>
                                      <m:r>
                                        <a:rPr lang="it-IT" sz="1800" i="1">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−1</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𝑥</m:t>
                                      </m:r>
                                    </m:e>
                                    <m:sub>
                                      <m:r>
                                        <a:rPr lang="it-IT" sz="1800" i="1">
                                          <a:latin typeface="Cambria Math" panose="02040503050406030204" pitchFamily="18" charset="0"/>
                                          <a:ea typeface="Cambria Math" panose="02040503050406030204" pitchFamily="18" charset="0"/>
                                        </a:rPr>
                                        <m:t>𝑘</m:t>
                                      </m:r>
                                    </m:sub>
                                  </m:sSub>
                                </m:e>
                              </m:d>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𝑏</m:t>
                                  </m:r>
                                </m:e>
                                <m:sub>
                                  <m:r>
                                    <a:rPr lang="it-IT" sz="1800" b="0" i="1" smtClean="0">
                                      <a:latin typeface="Cambria Math" panose="02040503050406030204" pitchFamily="18" charset="0"/>
                                      <a:ea typeface="Cambria Math" panose="02040503050406030204" pitchFamily="18" charset="0"/>
                                    </a:rPr>
                                    <m:t>𝑐</m:t>
                                  </m:r>
                                </m:sub>
                              </m:sSub>
                            </m:e>
                          </m:d>
                        </m:e>
                      </m:func>
                    </m:oMath>
                  </m:oMathPara>
                </a14:m>
                <a:endParaRPr lang="it-IT" sz="1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𝑖</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i="1">
                          <a:latin typeface="Cambria Math" panose="02040503050406030204" pitchFamily="18" charset="0"/>
                          <a:ea typeface="Cambria Math" panose="02040503050406030204" pitchFamily="18" charset="0"/>
                        </a:rPr>
                        <m:t>𝜎</m:t>
                      </m:r>
                      <m:d>
                        <m:dPr>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𝑤</m:t>
                              </m:r>
                            </m:e>
                            <m:sub>
                              <m:r>
                                <a:rPr lang="it-IT" sz="1800" b="0" i="1" smtClean="0">
                                  <a:latin typeface="Cambria Math" panose="02040503050406030204" pitchFamily="18" charset="0"/>
                                  <a:ea typeface="Cambria Math" panose="02040503050406030204" pitchFamily="18" charset="0"/>
                                </a:rPr>
                                <m:t>𝑖</m:t>
                              </m:r>
                            </m:sub>
                          </m:sSub>
                          <m:d>
                            <m:dPr>
                              <m:begChr m:val="["/>
                              <m:endChr m:val="]"/>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h</m:t>
                                  </m:r>
                                </m:e>
                                <m:sub>
                                  <m:r>
                                    <a:rPr lang="it-IT" sz="1800" i="1">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−1</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𝑥</m:t>
                                  </m:r>
                                </m:e>
                                <m:sub>
                                  <m:r>
                                    <a:rPr lang="it-IT" sz="1800" i="1">
                                      <a:latin typeface="Cambria Math" panose="02040503050406030204" pitchFamily="18" charset="0"/>
                                      <a:ea typeface="Cambria Math" panose="02040503050406030204" pitchFamily="18" charset="0"/>
                                    </a:rPr>
                                    <m:t>𝑘</m:t>
                                  </m:r>
                                </m:sub>
                              </m:sSub>
                            </m:e>
                          </m:d>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𝑏</m:t>
                              </m:r>
                            </m:e>
                            <m:sub>
                              <m:r>
                                <a:rPr lang="it-IT" sz="1800" b="0" i="1" smtClean="0">
                                  <a:latin typeface="Cambria Math" panose="02040503050406030204" pitchFamily="18" charset="0"/>
                                  <a:ea typeface="Cambria Math" panose="02040503050406030204" pitchFamily="18" charset="0"/>
                                </a:rPr>
                                <m:t>𝑖</m:t>
                              </m:r>
                            </m:sub>
                          </m:sSub>
                        </m:e>
                      </m:d>
                    </m:oMath>
                  </m:oMathPara>
                </a14:m>
                <a:endParaRPr lang="en-US" sz="1800" dirty="0"/>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𝑐</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𝑓</m:t>
                          </m:r>
                        </m:e>
                        <m:sub>
                          <m:r>
                            <a:rPr lang="it-IT" sz="1800" b="0" i="1" smtClean="0">
                              <a:latin typeface="Cambria Math" panose="02040503050406030204" pitchFamily="18" charset="0"/>
                            </a:rPr>
                            <m:t>𝑘</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𝑐</m:t>
                          </m:r>
                        </m:e>
                        <m:sub>
                          <m:r>
                            <a:rPr lang="it-IT" sz="1800" b="0" i="1" smtClean="0">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−1</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𝑖</m:t>
                          </m:r>
                        </m:e>
                        <m:sub>
                          <m:r>
                            <a:rPr lang="it-IT" sz="1800" b="0" i="1" smtClean="0">
                              <a:latin typeface="Cambria Math" panose="02040503050406030204" pitchFamily="18" charset="0"/>
                              <a:ea typeface="Cambria Math" panose="02040503050406030204" pitchFamily="18" charset="0"/>
                            </a:rPr>
                            <m:t>𝑘</m:t>
                          </m:r>
                        </m:sub>
                      </m:sSub>
                      <m:r>
                        <a:rPr lang="it-IT" sz="1800" b="0" i="1" smtClean="0">
                          <a:latin typeface="Cambria Math" panose="02040503050406030204" pitchFamily="18" charset="0"/>
                          <a:ea typeface="Cambria Math" panose="02040503050406030204" pitchFamily="18" charset="0"/>
                        </a:rPr>
                        <m:t>∙</m:t>
                      </m:r>
                      <m:sSubSup>
                        <m:sSubSupPr>
                          <m:ctrlPr>
                            <a:rPr lang="it-IT" i="1">
                              <a:latin typeface="Cambria Math" panose="02040503050406030204" pitchFamily="18" charset="0"/>
                            </a:rPr>
                          </m:ctrlPr>
                        </m:sSubSupPr>
                        <m:e>
                          <m:r>
                            <a:rPr lang="it-IT" i="1">
                              <a:latin typeface="Cambria Math" panose="02040503050406030204" pitchFamily="18" charset="0"/>
                            </a:rPr>
                            <m:t>𝑐</m:t>
                          </m:r>
                        </m:e>
                        <m:sub>
                          <m:r>
                            <a:rPr lang="it-IT" i="1">
                              <a:latin typeface="Cambria Math" panose="02040503050406030204" pitchFamily="18" charset="0"/>
                            </a:rPr>
                            <m:t>𝑘</m:t>
                          </m:r>
                        </m:sub>
                        <m:sup>
                          <m:r>
                            <a:rPr lang="it-IT" i="1">
                              <a:latin typeface="Cambria Math" panose="02040503050406030204" pitchFamily="18" charset="0"/>
                            </a:rPr>
                            <m:t>′</m:t>
                          </m:r>
                        </m:sup>
                      </m:sSubSup>
                    </m:oMath>
                  </m:oMathPara>
                </a14:m>
                <a:endParaRPr lang="en-US" sz="1800" dirty="0"/>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𝑜</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i="1">
                          <a:latin typeface="Cambria Math" panose="02040503050406030204" pitchFamily="18" charset="0"/>
                          <a:ea typeface="Cambria Math" panose="02040503050406030204" pitchFamily="18" charset="0"/>
                        </a:rPr>
                        <m:t>𝜎</m:t>
                      </m:r>
                      <m:d>
                        <m:dPr>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𝑤</m:t>
                              </m:r>
                            </m:e>
                            <m:sub>
                              <m:r>
                                <a:rPr lang="it-IT" sz="1800" b="0" i="1" smtClean="0">
                                  <a:latin typeface="Cambria Math" panose="02040503050406030204" pitchFamily="18" charset="0"/>
                                  <a:ea typeface="Cambria Math" panose="02040503050406030204" pitchFamily="18" charset="0"/>
                                </a:rPr>
                                <m:t>𝑜</m:t>
                              </m:r>
                            </m:sub>
                          </m:sSub>
                          <m:d>
                            <m:dPr>
                              <m:begChr m:val="["/>
                              <m:endChr m:val="]"/>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h</m:t>
                                  </m:r>
                                </m:e>
                                <m:sub>
                                  <m:r>
                                    <a:rPr lang="it-IT" sz="1800" i="1">
                                      <a:latin typeface="Cambria Math" panose="02040503050406030204" pitchFamily="18" charset="0"/>
                                      <a:ea typeface="Cambria Math" panose="02040503050406030204" pitchFamily="18" charset="0"/>
                                    </a:rPr>
                                    <m:t>𝑘</m:t>
                                  </m:r>
                                  <m:r>
                                    <a:rPr lang="it-IT" sz="1800" i="1">
                                      <a:latin typeface="Cambria Math" panose="02040503050406030204" pitchFamily="18" charset="0"/>
                                      <a:ea typeface="Cambria Math" panose="02040503050406030204" pitchFamily="18" charset="0"/>
                                    </a:rPr>
                                    <m:t>−1</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𝑥</m:t>
                                  </m:r>
                                </m:e>
                                <m:sub>
                                  <m:r>
                                    <a:rPr lang="it-IT" sz="1800" i="1">
                                      <a:latin typeface="Cambria Math" panose="02040503050406030204" pitchFamily="18" charset="0"/>
                                      <a:ea typeface="Cambria Math" panose="02040503050406030204" pitchFamily="18" charset="0"/>
                                    </a:rPr>
                                    <m:t>𝑘</m:t>
                                  </m:r>
                                </m:sub>
                              </m:sSub>
                            </m:e>
                          </m:d>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𝑏</m:t>
                              </m:r>
                            </m:e>
                            <m:sub>
                              <m:r>
                                <a:rPr lang="it-IT" sz="1800" b="0" i="1" smtClean="0">
                                  <a:latin typeface="Cambria Math" panose="02040503050406030204" pitchFamily="18" charset="0"/>
                                  <a:ea typeface="Cambria Math" panose="02040503050406030204" pitchFamily="18" charset="0"/>
                                </a:rPr>
                                <m:t>𝑜</m:t>
                              </m:r>
                            </m:sub>
                          </m:sSub>
                        </m:e>
                      </m:d>
                    </m:oMath>
                  </m:oMathPara>
                </a14:m>
                <a:endParaRPr lang="en-US" sz="1800" dirty="0"/>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h</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𝑜</m:t>
                          </m:r>
                        </m:e>
                        <m:sub>
                          <m:r>
                            <a:rPr lang="it-IT" sz="1800" b="0" i="1" smtClean="0">
                              <a:latin typeface="Cambria Math" panose="02040503050406030204" pitchFamily="18" charset="0"/>
                            </a:rPr>
                            <m:t>𝑘</m:t>
                          </m:r>
                        </m:sub>
                      </m:sSub>
                      <m:r>
                        <a:rPr lang="it-IT" sz="1800" b="0" i="1" smtClean="0">
                          <a:latin typeface="Cambria Math" panose="02040503050406030204" pitchFamily="18" charset="0"/>
                          <a:ea typeface="Cambria Math" panose="02040503050406030204" pitchFamily="18" charset="0"/>
                        </a:rPr>
                        <m:t>∙</m:t>
                      </m:r>
                      <m:func>
                        <m:funcPr>
                          <m:ctrlPr>
                            <a:rPr lang="it-IT" sz="1800" b="0" i="1" smtClean="0">
                              <a:latin typeface="Cambria Math" panose="02040503050406030204" pitchFamily="18" charset="0"/>
                              <a:ea typeface="Cambria Math" panose="02040503050406030204" pitchFamily="18" charset="0"/>
                            </a:rPr>
                          </m:ctrlPr>
                        </m:funcPr>
                        <m:fName>
                          <m:r>
                            <m:rPr>
                              <m:sty m:val="p"/>
                            </m:rPr>
                            <a:rPr lang="it-IT" sz="1800" b="0" i="0" smtClean="0">
                              <a:latin typeface="Cambria Math" panose="02040503050406030204" pitchFamily="18" charset="0"/>
                              <a:ea typeface="Cambria Math" panose="02040503050406030204" pitchFamily="18" charset="0"/>
                            </a:rPr>
                            <m:t>tanh</m:t>
                          </m:r>
                        </m:fName>
                        <m:e>
                          <m:d>
                            <m:dPr>
                              <m:ctrlPr>
                                <a:rPr lang="it-IT" sz="1800" b="0" i="1" smtClean="0">
                                  <a:latin typeface="Cambria Math" panose="02040503050406030204" pitchFamily="18" charset="0"/>
                                  <a:ea typeface="Cambria Math" panose="02040503050406030204" pitchFamily="18" charset="0"/>
                                </a:rPr>
                              </m:ctrlPr>
                            </m:dPr>
                            <m:e>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𝑐</m:t>
                                  </m:r>
                                </m:e>
                                <m:sub>
                                  <m:r>
                                    <a:rPr lang="it-IT" sz="1800" b="0" i="1" smtClean="0">
                                      <a:latin typeface="Cambria Math" panose="02040503050406030204" pitchFamily="18" charset="0"/>
                                      <a:ea typeface="Cambria Math" panose="02040503050406030204" pitchFamily="18" charset="0"/>
                                    </a:rPr>
                                    <m:t>𝑘</m:t>
                                  </m:r>
                                </m:sub>
                              </m:sSub>
                            </m:e>
                          </m:d>
                        </m:e>
                      </m:func>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𝜎</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𝑥</m:t>
                          </m:r>
                        </m:e>
                      </m:d>
                      <m:r>
                        <a:rPr lang="it-IT" sz="1800" b="0" i="1" smtClean="0">
                          <a:latin typeface="Cambria Math" panose="02040503050406030204" pitchFamily="18" charset="0"/>
                          <a:ea typeface="Cambria Math" panose="02040503050406030204" pitchFamily="18" charset="0"/>
                        </a:rPr>
                        <m:t>=</m:t>
                      </m:r>
                      <m:f>
                        <m:fPr>
                          <m:ctrlPr>
                            <a:rPr lang="it-IT" sz="1800" b="0" i="1" smtClean="0">
                              <a:latin typeface="Cambria Math" panose="02040503050406030204" pitchFamily="18" charset="0"/>
                              <a:ea typeface="Cambria Math" panose="02040503050406030204" pitchFamily="18" charset="0"/>
                            </a:rPr>
                          </m:ctrlPr>
                        </m:fPr>
                        <m:num>
                          <m:r>
                            <a:rPr lang="it-IT" sz="1800" b="0" i="1" smtClean="0">
                              <a:latin typeface="Cambria Math" panose="02040503050406030204" pitchFamily="18" charset="0"/>
                              <a:ea typeface="Cambria Math" panose="02040503050406030204" pitchFamily="18" charset="0"/>
                            </a:rPr>
                            <m:t>1</m:t>
                          </m:r>
                        </m:num>
                        <m:den>
                          <m:r>
                            <a:rPr lang="it-IT" sz="1800" b="0" i="1" smtClean="0">
                              <a:latin typeface="Cambria Math" panose="02040503050406030204" pitchFamily="18" charset="0"/>
                              <a:ea typeface="Cambria Math" panose="02040503050406030204" pitchFamily="18" charset="0"/>
                            </a:rPr>
                            <m:t>1+</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𝑒</m:t>
                              </m:r>
                            </m:e>
                            <m:sup>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𝑥</m:t>
                              </m:r>
                            </m:sup>
                          </m:sSup>
                        </m:den>
                      </m:f>
                    </m:oMath>
                  </m:oMathPara>
                </a14:m>
                <a:endParaRPr lang="it-IT" sz="1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it-IT" sz="1800" b="0" i="1" smtClean="0">
                              <a:latin typeface="Cambria Math" panose="02040503050406030204" pitchFamily="18" charset="0"/>
                            </a:rPr>
                          </m:ctrlPr>
                        </m:funcPr>
                        <m:fName>
                          <m:r>
                            <m:rPr>
                              <m:sty m:val="p"/>
                            </m:rPr>
                            <a:rPr lang="it-IT" sz="1800" b="0" i="0" smtClean="0">
                              <a:latin typeface="Cambria Math" panose="02040503050406030204" pitchFamily="18" charset="0"/>
                            </a:rPr>
                            <m:t>tanh</m:t>
                          </m:r>
                        </m:fName>
                        <m:e>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𝑥</m:t>
                              </m:r>
                            </m:e>
                          </m:d>
                          <m:r>
                            <a:rPr lang="it-IT" sz="1800" b="0" i="1" smtClean="0">
                              <a:latin typeface="Cambria Math" panose="02040503050406030204" pitchFamily="18" charset="0"/>
                            </a:rPr>
                            <m:t>=</m:t>
                          </m:r>
                          <m:f>
                            <m:fPr>
                              <m:ctrlPr>
                                <a:rPr lang="it-IT" sz="1800" b="0" i="1" smtClean="0">
                                  <a:latin typeface="Cambria Math" panose="02040503050406030204" pitchFamily="18" charset="0"/>
                                </a:rPr>
                              </m:ctrlPr>
                            </m:fPr>
                            <m:num>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𝑥</m:t>
                                  </m:r>
                                </m:sup>
                              </m:sSup>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m:t>
                                  </m:r>
                                  <m:r>
                                    <a:rPr lang="it-IT" i="1">
                                      <a:latin typeface="Cambria Math" panose="02040503050406030204" pitchFamily="18" charset="0"/>
                                    </a:rPr>
                                    <m:t>𝑥</m:t>
                                  </m:r>
                                </m:sup>
                              </m:sSup>
                            </m:num>
                            <m:den>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𝑥</m:t>
                                  </m:r>
                                </m:sup>
                              </m:sSup>
                              <m:r>
                                <a:rPr lang="it-IT" b="0" i="1" smtClean="0">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m:t>
                                  </m:r>
                                  <m:r>
                                    <a:rPr lang="it-IT" i="1">
                                      <a:latin typeface="Cambria Math" panose="02040503050406030204" pitchFamily="18" charset="0"/>
                                    </a:rPr>
                                    <m:t>𝑥</m:t>
                                  </m:r>
                                </m:sup>
                              </m:sSup>
                            </m:den>
                          </m:f>
                        </m:e>
                      </m:func>
                    </m:oMath>
                  </m:oMathPara>
                </a14:m>
                <a:endParaRPr lang="en-US" sz="1800" dirty="0"/>
              </a:p>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i="1" smtClean="0">
                                  <a:latin typeface="Cambria Math" panose="02040503050406030204" pitchFamily="18" charset="0"/>
                                </a:rPr>
                              </m:ctrlPr>
                            </m:eqArr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𝑔</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b="0" i="1" smtClean="0">
                                  <a:latin typeface="Cambria Math" panose="02040503050406030204" pitchFamily="18" charset="0"/>
                                </a:rPr>
                                <m:t>𝑓</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𝑉</m:t>
                                      </m:r>
                                    </m:e>
                                    <m:sub>
                                      <m:r>
                                        <a:rPr lang="it-IT" sz="1800" b="0" i="1" smtClean="0">
                                          <a:latin typeface="Cambria Math" panose="02040503050406030204" pitchFamily="18" charset="0"/>
                                        </a:rPr>
                                        <m:t>𝑔</m:t>
                                      </m:r>
                                    </m:sub>
                                  </m:sSub>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h</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𝑏</m:t>
                                      </m:r>
                                    </m:e>
                                    <m:sub>
                                      <m:r>
                                        <a:rPr lang="it-IT" sz="1800" b="0" i="1" smtClean="0">
                                          <a:latin typeface="Cambria Math" panose="02040503050406030204" pitchFamily="18" charset="0"/>
                                        </a:rPr>
                                        <m:t>𝑔</m:t>
                                      </m:r>
                                    </m:sub>
                                  </m:sSub>
                                </m:e>
                              </m:d>
                            </m:e>
                            <m:e>
                              <m:r>
                                <a:rPr lang="it-IT" sz="1800" b="0" i="1" smtClean="0">
                                  <a:latin typeface="Cambria Math" panose="02040503050406030204" pitchFamily="18" charset="0"/>
                                </a:rPr>
                                <m:t>𝑆𝑂</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𝐶</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b="0" i="1" smtClean="0">
                                  <a:latin typeface="Cambria Math" panose="02040503050406030204" pitchFamily="18" charset="0"/>
                                </a:rPr>
                                <m:t>𝑓</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𝑉</m:t>
                                      </m:r>
                                    </m:e>
                                    <m:sub>
                                      <m:r>
                                        <a:rPr lang="it-IT" sz="1800" b="0" i="1" smtClean="0">
                                          <a:latin typeface="Cambria Math" panose="02040503050406030204" pitchFamily="18" charset="0"/>
                                        </a:rPr>
                                        <m:t>𝑦</m:t>
                                      </m:r>
                                    </m:sub>
                                  </m:sSub>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𝑔</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𝑏</m:t>
                                      </m:r>
                                    </m:e>
                                    <m:sub>
                                      <m:r>
                                        <a:rPr lang="it-IT" sz="1800" b="0" i="1" smtClean="0">
                                          <a:latin typeface="Cambria Math" panose="02040503050406030204" pitchFamily="18" charset="0"/>
                                        </a:rPr>
                                        <m:t>𝑦</m:t>
                                      </m:r>
                                    </m:sub>
                                  </m:sSub>
                                </m:e>
                              </m:d>
                            </m:e>
                          </m:eqArr>
                        </m:e>
                      </m:d>
                    </m:oMath>
                  </m:oMathPara>
                </a14:m>
                <a:endParaRPr lang="en-US" sz="1800" dirty="0"/>
              </a:p>
            </p:txBody>
          </p:sp>
        </mc:Choice>
        <mc:Fallback xmlns="">
          <p:sp>
            <p:nvSpPr>
              <p:cNvPr id="7" name="CasellaDiTesto 6">
                <a:extLst>
                  <a:ext uri="{FF2B5EF4-FFF2-40B4-BE49-F238E27FC236}">
                    <a16:creationId xmlns:a16="http://schemas.microsoft.com/office/drawing/2014/main" id="{E8418208-3EF7-4BF2-273B-3C825CE34793}"/>
                  </a:ext>
                </a:extLst>
              </p:cNvPr>
              <p:cNvSpPr txBox="1">
                <a:spLocks noRot="1" noChangeAspect="1" noMove="1" noResize="1" noEditPoints="1" noAdjustHandles="1" noChangeArrowheads="1" noChangeShapeType="1" noTextEdit="1"/>
              </p:cNvSpPr>
              <p:nvPr/>
            </p:nvSpPr>
            <p:spPr>
              <a:xfrm>
                <a:off x="8001631" y="2042984"/>
                <a:ext cx="3093090" cy="402046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8961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CCF369C-10D4-A032-5DD9-7477E9BC3F84}"/>
              </a:ext>
            </a:extLst>
          </p:cNvPr>
          <p:cNvSpPr txBox="1"/>
          <p:nvPr/>
        </p:nvSpPr>
        <p:spPr>
          <a:xfrm>
            <a:off x="1097279" y="1797614"/>
            <a:ext cx="3484672" cy="2862322"/>
          </a:xfrm>
          <a:prstGeom prst="rect">
            <a:avLst/>
          </a:prstGeom>
          <a:noFill/>
        </p:spPr>
        <p:txBody>
          <a:bodyPr wrap="none" rtlCol="0">
            <a:spAutoFit/>
          </a:bodyPr>
          <a:lstStyle/>
          <a:p>
            <a:r>
              <a:rPr lang="it-IT" dirty="0"/>
              <a:t>About </a:t>
            </a:r>
            <a:r>
              <a:rPr lang="it-IT" dirty="0" err="1"/>
              <a:t>Hyper-Parameter</a:t>
            </a:r>
            <a:r>
              <a:rPr lang="it-IT" dirty="0"/>
              <a:t> </a:t>
            </a:r>
            <a:r>
              <a:rPr lang="it-IT" dirty="0" err="1"/>
              <a:t>selection</a:t>
            </a:r>
            <a:r>
              <a:rPr lang="en-US" dirty="0"/>
              <a:t>…</a:t>
            </a:r>
          </a:p>
          <a:p>
            <a:endParaRPr lang="en-US" dirty="0"/>
          </a:p>
          <a:p>
            <a:endParaRPr lang="en-US" dirty="0"/>
          </a:p>
          <a:p>
            <a:pPr marL="285750" indent="-285750">
              <a:buFont typeface="Arial" panose="020B0604020202020204" pitchFamily="34" charset="0"/>
              <a:buChar char="•"/>
            </a:pPr>
            <a:r>
              <a:rPr lang="en-US" dirty="0"/>
              <a:t>Hidden nodes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Hidden LSTM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Batch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Training epochs</a:t>
            </a:r>
          </a:p>
        </p:txBody>
      </p:sp>
      <p:pic>
        <p:nvPicPr>
          <p:cNvPr id="8" name="Immagine 7">
            <a:extLst>
              <a:ext uri="{FF2B5EF4-FFF2-40B4-BE49-F238E27FC236}">
                <a16:creationId xmlns:a16="http://schemas.microsoft.com/office/drawing/2014/main" id="{F0B86C98-6851-4B55-F045-2757B91BC4A0}"/>
              </a:ext>
            </a:extLst>
          </p:cNvPr>
          <p:cNvPicPr>
            <a:picLocks noChangeAspect="1"/>
          </p:cNvPicPr>
          <p:nvPr/>
        </p:nvPicPr>
        <p:blipFill>
          <a:blip r:embed="rId3"/>
          <a:srcRect t="9756"/>
          <a:stretch/>
        </p:blipFill>
        <p:spPr>
          <a:xfrm>
            <a:off x="4993263" y="1797614"/>
            <a:ext cx="5229955" cy="2321175"/>
          </a:xfrm>
          <a:prstGeom prst="rect">
            <a:avLst/>
          </a:prstGeom>
        </p:spPr>
      </p:pic>
      <p:pic>
        <p:nvPicPr>
          <p:cNvPr id="10" name="Immagine 9">
            <a:extLst>
              <a:ext uri="{FF2B5EF4-FFF2-40B4-BE49-F238E27FC236}">
                <a16:creationId xmlns:a16="http://schemas.microsoft.com/office/drawing/2014/main" id="{583CC909-D4E8-97F7-8A2E-A6E7B51A382F}"/>
              </a:ext>
            </a:extLst>
          </p:cNvPr>
          <p:cNvPicPr>
            <a:picLocks noChangeAspect="1"/>
          </p:cNvPicPr>
          <p:nvPr/>
        </p:nvPicPr>
        <p:blipFill>
          <a:blip r:embed="rId4"/>
          <a:stretch>
            <a:fillRect/>
          </a:stretch>
        </p:blipFill>
        <p:spPr>
          <a:xfrm>
            <a:off x="4302605" y="4311570"/>
            <a:ext cx="6611273" cy="2029108"/>
          </a:xfrm>
          <a:prstGeom prst="rect">
            <a:avLst/>
          </a:prstGeom>
        </p:spPr>
      </p:pic>
      <p:sp>
        <p:nvSpPr>
          <p:cNvPr id="3" name="Rettangolo con angoli arrotondati 2">
            <a:extLst>
              <a:ext uri="{FF2B5EF4-FFF2-40B4-BE49-F238E27FC236}">
                <a16:creationId xmlns:a16="http://schemas.microsoft.com/office/drawing/2014/main" id="{972CF860-2A19-BE25-300C-A4E95FCAAD70}"/>
              </a:ext>
            </a:extLst>
          </p:cNvPr>
          <p:cNvSpPr/>
          <p:nvPr/>
        </p:nvSpPr>
        <p:spPr>
          <a:xfrm>
            <a:off x="8000999" y="1778794"/>
            <a:ext cx="495459" cy="1042987"/>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ttangolo con angoli arrotondati 4">
            <a:extLst>
              <a:ext uri="{FF2B5EF4-FFF2-40B4-BE49-F238E27FC236}">
                <a16:creationId xmlns:a16="http://schemas.microsoft.com/office/drawing/2014/main" id="{E8981ECE-858A-6723-37C7-9C7588E51509}"/>
              </a:ext>
            </a:extLst>
          </p:cNvPr>
          <p:cNvSpPr/>
          <p:nvPr/>
        </p:nvSpPr>
        <p:spPr>
          <a:xfrm>
            <a:off x="8000999" y="1778794"/>
            <a:ext cx="495459" cy="1062037"/>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ttangolo con angoli arrotondati 5">
            <a:extLst>
              <a:ext uri="{FF2B5EF4-FFF2-40B4-BE49-F238E27FC236}">
                <a16:creationId xmlns:a16="http://schemas.microsoft.com/office/drawing/2014/main" id="{91B0EAED-5B39-D4D6-0EAA-5FD7071AB7F9}"/>
              </a:ext>
            </a:extLst>
          </p:cNvPr>
          <p:cNvSpPr/>
          <p:nvPr/>
        </p:nvSpPr>
        <p:spPr>
          <a:xfrm rot="16200000">
            <a:off x="7320627" y="966654"/>
            <a:ext cx="175459" cy="4830187"/>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ttangolo con angoli arrotondati 6">
            <a:extLst>
              <a:ext uri="{FF2B5EF4-FFF2-40B4-BE49-F238E27FC236}">
                <a16:creationId xmlns:a16="http://schemas.microsoft.com/office/drawing/2014/main" id="{9AE0E0B0-DBFA-4B6F-6330-747EE8291AC2}"/>
              </a:ext>
            </a:extLst>
          </p:cNvPr>
          <p:cNvSpPr/>
          <p:nvPr/>
        </p:nvSpPr>
        <p:spPr>
          <a:xfrm>
            <a:off x="7717630" y="5369073"/>
            <a:ext cx="495459" cy="965051"/>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ttangolo con angoli arrotondati 8">
            <a:extLst>
              <a:ext uri="{FF2B5EF4-FFF2-40B4-BE49-F238E27FC236}">
                <a16:creationId xmlns:a16="http://schemas.microsoft.com/office/drawing/2014/main" id="{D9A59323-481D-DC15-045C-3DDFE72A8DC0}"/>
              </a:ext>
            </a:extLst>
          </p:cNvPr>
          <p:cNvSpPr/>
          <p:nvPr/>
        </p:nvSpPr>
        <p:spPr>
          <a:xfrm>
            <a:off x="7977183" y="4306808"/>
            <a:ext cx="495459" cy="808118"/>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4694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CCF369C-10D4-A032-5DD9-7477E9BC3F84}"/>
              </a:ext>
            </a:extLst>
          </p:cNvPr>
          <p:cNvSpPr txBox="1"/>
          <p:nvPr/>
        </p:nvSpPr>
        <p:spPr>
          <a:xfrm>
            <a:off x="1097279" y="1797614"/>
            <a:ext cx="4748159" cy="369332"/>
          </a:xfrm>
          <a:prstGeom prst="rect">
            <a:avLst/>
          </a:prstGeom>
          <a:noFill/>
        </p:spPr>
        <p:txBody>
          <a:bodyPr wrap="none" rtlCol="0">
            <a:spAutoFit/>
          </a:bodyPr>
          <a:lstStyle/>
          <a:p>
            <a:r>
              <a:rPr lang="it-IT" dirty="0"/>
              <a:t>About SOC </a:t>
            </a:r>
            <a:r>
              <a:rPr lang="it-IT" dirty="0" err="1"/>
              <a:t>estimation</a:t>
            </a:r>
            <a:r>
              <a:rPr lang="it-IT" dirty="0"/>
              <a:t> </a:t>
            </a:r>
            <a:r>
              <a:rPr lang="it-IT" dirty="0" err="1"/>
              <a:t>at</a:t>
            </a:r>
            <a:r>
              <a:rPr lang="it-IT" dirty="0"/>
              <a:t> </a:t>
            </a:r>
            <a:r>
              <a:rPr lang="it-IT" dirty="0" err="1"/>
              <a:t>different</a:t>
            </a:r>
            <a:r>
              <a:rPr lang="it-IT" dirty="0"/>
              <a:t> temperature…</a:t>
            </a:r>
          </a:p>
        </p:txBody>
      </p:sp>
      <p:grpSp>
        <p:nvGrpSpPr>
          <p:cNvPr id="14" name="Gruppo 13">
            <a:extLst>
              <a:ext uri="{FF2B5EF4-FFF2-40B4-BE49-F238E27FC236}">
                <a16:creationId xmlns:a16="http://schemas.microsoft.com/office/drawing/2014/main" id="{97D19A64-D654-E31E-3E66-20B2B6A86267}"/>
              </a:ext>
            </a:extLst>
          </p:cNvPr>
          <p:cNvGrpSpPr/>
          <p:nvPr/>
        </p:nvGrpSpPr>
        <p:grpSpPr>
          <a:xfrm>
            <a:off x="1097279" y="2227200"/>
            <a:ext cx="4360353" cy="3914520"/>
            <a:chOff x="3123753" y="1442498"/>
            <a:chExt cx="6401693" cy="5747140"/>
          </a:xfrm>
        </p:grpSpPr>
        <p:pic>
          <p:nvPicPr>
            <p:cNvPr id="9" name="Immagine 8">
              <a:extLst>
                <a:ext uri="{FF2B5EF4-FFF2-40B4-BE49-F238E27FC236}">
                  <a16:creationId xmlns:a16="http://schemas.microsoft.com/office/drawing/2014/main" id="{6139024C-CFD8-B8F7-D3C5-B14B77065F3E}"/>
                </a:ext>
              </a:extLst>
            </p:cNvPr>
            <p:cNvPicPr>
              <a:picLocks noChangeAspect="1"/>
            </p:cNvPicPr>
            <p:nvPr/>
          </p:nvPicPr>
          <p:blipFill>
            <a:blip r:embed="rId3"/>
            <a:stretch>
              <a:fillRect/>
            </a:stretch>
          </p:blipFill>
          <p:spPr>
            <a:xfrm>
              <a:off x="3180910" y="1442498"/>
              <a:ext cx="6287377" cy="1829055"/>
            </a:xfrm>
            <a:prstGeom prst="rect">
              <a:avLst/>
            </a:prstGeom>
          </p:spPr>
        </p:pic>
        <p:pic>
          <p:nvPicPr>
            <p:cNvPr id="13" name="Immagine 12">
              <a:extLst>
                <a:ext uri="{FF2B5EF4-FFF2-40B4-BE49-F238E27FC236}">
                  <a16:creationId xmlns:a16="http://schemas.microsoft.com/office/drawing/2014/main" id="{9DB1751D-6CCD-5AD9-62E7-AC6661482766}"/>
                </a:ext>
              </a:extLst>
            </p:cNvPr>
            <p:cNvPicPr>
              <a:picLocks noChangeAspect="1"/>
            </p:cNvPicPr>
            <p:nvPr/>
          </p:nvPicPr>
          <p:blipFill>
            <a:blip r:embed="rId4"/>
            <a:srcRect b="3679"/>
            <a:stretch/>
          </p:blipFill>
          <p:spPr>
            <a:xfrm>
              <a:off x="3123753" y="3271553"/>
              <a:ext cx="6401693" cy="3918085"/>
            </a:xfrm>
            <a:prstGeom prst="rect">
              <a:avLst/>
            </a:prstGeom>
          </p:spPr>
        </p:pic>
      </p:grpSp>
      <p:pic>
        <p:nvPicPr>
          <p:cNvPr id="19" name="Immagine 18">
            <a:extLst>
              <a:ext uri="{FF2B5EF4-FFF2-40B4-BE49-F238E27FC236}">
                <a16:creationId xmlns:a16="http://schemas.microsoft.com/office/drawing/2014/main" id="{93888372-EC15-B72A-F0BB-F32CFE6001B2}"/>
              </a:ext>
            </a:extLst>
          </p:cNvPr>
          <p:cNvPicPr>
            <a:picLocks noChangeAspect="1"/>
          </p:cNvPicPr>
          <p:nvPr/>
        </p:nvPicPr>
        <p:blipFill>
          <a:blip r:embed="rId5"/>
          <a:stretch>
            <a:fillRect/>
          </a:stretch>
        </p:blipFill>
        <p:spPr>
          <a:xfrm>
            <a:off x="5488110" y="2266320"/>
            <a:ext cx="5606609" cy="1518280"/>
          </a:xfrm>
          <a:prstGeom prst="rect">
            <a:avLst/>
          </a:prstGeom>
        </p:spPr>
      </p:pic>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E9C9DC84-80CD-521A-89EA-75FF3905B17E}"/>
                  </a:ext>
                </a:extLst>
              </p:cNvPr>
              <p:cNvSpPr txBox="1"/>
              <p:nvPr/>
            </p:nvSpPr>
            <p:spPr>
              <a:xfrm>
                <a:off x="5457632" y="3745480"/>
                <a:ext cx="5637087" cy="2585323"/>
              </a:xfrm>
              <a:prstGeom prst="rect">
                <a:avLst/>
              </a:prstGeom>
              <a:noFill/>
            </p:spPr>
            <p:txBody>
              <a:bodyPr wrap="square" rtlCol="0">
                <a:spAutoFit/>
              </a:bodyPr>
              <a:lstStyle/>
              <a:p>
                <a:pPr marL="285750" indent="-285750">
                  <a:buFont typeface="Arial" panose="020B0604020202020204" pitchFamily="34" charset="0"/>
                  <a:buChar char="•"/>
                </a:pPr>
                <a:r>
                  <a:rPr lang="it-IT" dirty="0"/>
                  <a:t>Performance </a:t>
                </a:r>
                <a:r>
                  <a:rPr lang="it-IT" dirty="0" err="1"/>
                  <a:t>at</a:t>
                </a:r>
                <a:r>
                  <a:rPr lang="it-IT" dirty="0"/>
                  <a:t> </a:t>
                </a:r>
                <a14:m>
                  <m:oMath xmlns:m="http://schemas.openxmlformats.org/officeDocument/2006/math">
                    <m:r>
                      <a:rPr lang="it-IT" b="0" i="1" smtClean="0">
                        <a:latin typeface="Cambria Math" panose="02040503050406030204" pitchFamily="18" charset="0"/>
                      </a:rPr>
                      <m:t>−10</m:t>
                    </m:r>
                    <m:r>
                      <m:rPr>
                        <m:nor/>
                      </m:rPr>
                      <a:rPr lang="en-US"/>
                      <m:t>°</m:t>
                    </m:r>
                    <m:r>
                      <m:rPr>
                        <m:nor/>
                      </m:rPr>
                      <a:rPr lang="it-IT" b="0" i="0" smtClean="0"/>
                      <m:t>C</m:t>
                    </m:r>
                  </m:oMath>
                </a14:m>
                <a:r>
                  <a:rPr lang="en-US" dirty="0"/>
                  <a:t> is unsatisfactory</a:t>
                </a:r>
              </a:p>
              <a:p>
                <a:pPr marL="285750" indent="-285750">
                  <a:buFont typeface="Arial" panose="020B0604020202020204" pitchFamily="34" charset="0"/>
                  <a:buChar char="•"/>
                </a:pPr>
                <a:r>
                  <a:rPr lang="en-US" dirty="0"/>
                  <a:t>RMSE (%) is minimum at </a:t>
                </a:r>
                <a14:m>
                  <m:oMath xmlns:m="http://schemas.openxmlformats.org/officeDocument/2006/math">
                    <m:r>
                      <a:rPr lang="it-IT" i="1">
                        <a:latin typeface="Cambria Math" panose="02040503050406030204" pitchFamily="18" charset="0"/>
                      </a:rPr>
                      <m:t>27</m:t>
                    </m:r>
                    <m:r>
                      <m:rPr>
                        <m:nor/>
                      </m:rPr>
                      <a:rPr lang="en-US"/>
                      <m:t>°</m:t>
                    </m:r>
                    <m:r>
                      <m:rPr>
                        <m:nor/>
                      </m:rPr>
                      <a:rPr lang="it-IT"/>
                      <m:t>C</m:t>
                    </m:r>
                  </m:oMath>
                </a14:m>
                <a:r>
                  <a:rPr lang="en-US" dirty="0"/>
                  <a:t> </a:t>
                </a:r>
              </a:p>
              <a:p>
                <a:pPr marL="285750" indent="-285750">
                  <a:buFont typeface="Arial" panose="020B0604020202020204" pitchFamily="34" charset="0"/>
                  <a:buChar char="•"/>
                </a:pPr>
                <a:r>
                  <a:rPr lang="en-US" dirty="0"/>
                  <a:t>MAX (%) is minimum at </a:t>
                </a:r>
                <a14:m>
                  <m:oMath xmlns:m="http://schemas.openxmlformats.org/officeDocument/2006/math">
                    <m:r>
                      <a:rPr lang="it-IT" i="1">
                        <a:latin typeface="Cambria Math" panose="02040503050406030204" pitchFamily="18" charset="0"/>
                      </a:rPr>
                      <m:t>4</m:t>
                    </m:r>
                    <m:r>
                      <a:rPr lang="it-IT" b="0" i="1" smtClean="0">
                        <a:latin typeface="Cambria Math" panose="02040503050406030204" pitchFamily="18" charset="0"/>
                      </a:rPr>
                      <m:t>0</m:t>
                    </m:r>
                    <m:r>
                      <m:rPr>
                        <m:nor/>
                      </m:rPr>
                      <a:rPr lang="en-US"/>
                      <m:t>°</m:t>
                    </m:r>
                    <m:r>
                      <m:rPr>
                        <m:nor/>
                      </m:rPr>
                      <a:rPr lang="it-IT" b="0" i="0" smtClean="0"/>
                      <m:t>C</m:t>
                    </m:r>
                  </m:oMath>
                </a14:m>
                <a:endParaRPr lang="en-US" dirty="0"/>
              </a:p>
              <a:p>
                <a:pPr marL="285750" indent="-285750">
                  <a:buFont typeface="Arial" panose="020B0604020202020204" pitchFamily="34" charset="0"/>
                  <a:buChar char="•"/>
                </a:pPr>
                <a:r>
                  <a:rPr lang="en-US" dirty="0"/>
                  <a:t>MAE (%) is minimum at </a:t>
                </a:r>
                <a14:m>
                  <m:oMath xmlns:m="http://schemas.openxmlformats.org/officeDocument/2006/math">
                    <m:r>
                      <a:rPr lang="it-IT" i="1" smtClean="0">
                        <a:latin typeface="Cambria Math" panose="02040503050406030204" pitchFamily="18" charset="0"/>
                      </a:rPr>
                      <m:t>27</m:t>
                    </m:r>
                    <m:r>
                      <m:rPr>
                        <m:nor/>
                      </m:rPr>
                      <a:rPr lang="en-US"/>
                      <m:t>°</m:t>
                    </m:r>
                    <m:r>
                      <m:rPr>
                        <m:nor/>
                      </m:rPr>
                      <a:rPr lang="it-IT"/>
                      <m:t>C</m:t>
                    </m:r>
                  </m:oMath>
                </a14:m>
                <a:r>
                  <a:rPr lang="en-US" dirty="0"/>
                  <a:t> </a:t>
                </a:r>
              </a:p>
              <a:p>
                <a:pPr marL="285750" indent="-285750">
                  <a:buFont typeface="Wingdings" panose="05000000000000000000" pitchFamily="2" charset="2"/>
                  <a:buChar char="Ø"/>
                </a:pPr>
                <a:r>
                  <a:rPr lang="en-US" dirty="0"/>
                  <a:t>FUDS experiment (</a:t>
                </a:r>
                <a14:m>
                  <m:oMath xmlns:m="http://schemas.openxmlformats.org/officeDocument/2006/math">
                    <m:r>
                      <a:rPr lang="it-IT" i="1">
                        <a:latin typeface="Cambria Math" panose="02040503050406030204" pitchFamily="18" charset="0"/>
                      </a:rPr>
                      <m:t>−</m:t>
                    </m:r>
                    <m:r>
                      <a:rPr lang="it-IT" b="0" i="1" smtClean="0">
                        <a:latin typeface="Cambria Math" panose="02040503050406030204" pitchFamily="18" charset="0"/>
                      </a:rPr>
                      <m:t>10</m:t>
                    </m:r>
                    <m:r>
                      <m:rPr>
                        <m:nor/>
                      </m:rPr>
                      <a:rPr lang="en-US"/>
                      <m:t>°</m:t>
                    </m:r>
                    <m:r>
                      <m:rPr>
                        <m:nor/>
                      </m:rPr>
                      <a:rPr lang="it-IT"/>
                      <m:t>C</m:t>
                    </m:r>
                  </m:oMath>
                </a14:m>
                <a:r>
                  <a:rPr lang="en-US" dirty="0"/>
                  <a:t>,</a:t>
                </a:r>
                <a:r>
                  <a:rPr lang="it-IT" dirty="0"/>
                  <a:t> </a:t>
                </a:r>
                <a14:m>
                  <m:oMath xmlns:m="http://schemas.openxmlformats.org/officeDocument/2006/math">
                    <m:r>
                      <a:rPr lang="it-IT" i="1" dirty="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1</m:t>
                    </m:r>
                    <m:r>
                      <a:rPr lang="it-IT" b="0" i="1" dirty="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a:latin typeface="Cambria Math" panose="02040503050406030204" pitchFamily="18" charset="0"/>
                      </a:rPr>
                      <m:t>2</m:t>
                    </m:r>
                    <m:r>
                      <m:rPr>
                        <m:nor/>
                      </m:rPr>
                      <a:rPr lang="it-IT" b="0" i="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3</m:t>
                    </m:r>
                    <m:r>
                      <a:rPr lang="it-IT" b="0" i="1" dirty="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4</m:t>
                    </m:r>
                    <m:r>
                      <a:rPr lang="it-IT" b="0" i="1" dirty="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0</m:t>
                    </m:r>
                    <m:r>
                      <m:rPr>
                        <m:nor/>
                      </m:rPr>
                      <a:rPr lang="en-US"/>
                      <m:t>°</m:t>
                    </m:r>
                    <m:r>
                      <m:rPr>
                        <m:nor/>
                      </m:rPr>
                      <a:rPr lang="it-IT"/>
                      <m:t>C</m:t>
                    </m:r>
                  </m:oMath>
                </a14:m>
                <a:r>
                  <a:rPr lang="en-US" dirty="0"/>
                  <a:t>)</a:t>
                </a:r>
              </a:p>
              <a:p>
                <a:pPr marL="285750" indent="-285750">
                  <a:buFont typeface="Wingdings" panose="05000000000000000000" pitchFamily="2" charset="2"/>
                  <a:buChar char="Ø"/>
                </a:pPr>
                <a:r>
                  <a:rPr lang="en-US" dirty="0"/>
                  <a:t>DST experiment (</a:t>
                </a:r>
                <a14:m>
                  <m:oMath xmlns:m="http://schemas.openxmlformats.org/officeDocument/2006/math">
                    <m:r>
                      <a:rPr lang="it-IT" i="1" smtClean="0">
                        <a:latin typeface="Cambria Math" panose="02040503050406030204" pitchFamily="18" charset="0"/>
                      </a:rPr>
                      <m:t>27</m:t>
                    </m:r>
                    <m:r>
                      <m:rPr>
                        <m:nor/>
                      </m:rPr>
                      <a:rPr lang="en-US"/>
                      <m:t>°</m:t>
                    </m:r>
                    <m:r>
                      <m:rPr>
                        <m:nor/>
                      </m:rPr>
                      <a:rPr lang="it-IT"/>
                      <m:t>C</m:t>
                    </m:r>
                  </m:oMath>
                </a14:m>
                <a:r>
                  <a:rPr lang="en-US" dirty="0"/>
                  <a:t>)</a:t>
                </a:r>
              </a:p>
              <a:p>
                <a:pPr marL="285750" indent="-285750">
                  <a:buFont typeface="Wingdings" panose="05000000000000000000" pitchFamily="2" charset="2"/>
                  <a:buChar char="Ø"/>
                </a:pPr>
                <a:r>
                  <a:rPr lang="en-US" dirty="0"/>
                  <a:t>LFP batteries (SOH=100%) with cut-off voltage equal to 2 V and rated capacity equal to 2.3 Ah</a:t>
                </a:r>
              </a:p>
            </p:txBody>
          </p:sp>
        </mc:Choice>
        <mc:Fallback>
          <p:sp>
            <p:nvSpPr>
              <p:cNvPr id="20" name="CasellaDiTesto 19">
                <a:extLst>
                  <a:ext uri="{FF2B5EF4-FFF2-40B4-BE49-F238E27FC236}">
                    <a16:creationId xmlns:a16="http://schemas.microsoft.com/office/drawing/2014/main" id="{E9C9DC84-80CD-521A-89EA-75FF3905B17E}"/>
                  </a:ext>
                </a:extLst>
              </p:cNvPr>
              <p:cNvSpPr txBox="1">
                <a:spLocks noRot="1" noChangeAspect="1" noMove="1" noResize="1" noEditPoints="1" noAdjustHandles="1" noChangeArrowheads="1" noChangeShapeType="1" noTextEdit="1"/>
              </p:cNvSpPr>
              <p:nvPr/>
            </p:nvSpPr>
            <p:spPr>
              <a:xfrm>
                <a:off x="5457632" y="3745480"/>
                <a:ext cx="5637087" cy="2585323"/>
              </a:xfrm>
              <a:prstGeom prst="rect">
                <a:avLst/>
              </a:prstGeom>
              <a:blipFill>
                <a:blip r:embed="rId6"/>
                <a:stretch>
                  <a:fillRect l="-649" t="-1176" r="-757" b="-2588"/>
                </a:stretch>
              </a:blipFill>
            </p:spPr>
            <p:txBody>
              <a:bodyPr/>
              <a:lstStyle/>
              <a:p>
                <a:r>
                  <a:rPr lang="en-US">
                    <a:noFill/>
                  </a:rPr>
                  <a:t> </a:t>
                </a:r>
              </a:p>
            </p:txBody>
          </p:sp>
        </mc:Fallback>
      </mc:AlternateContent>
    </p:spTree>
    <p:extLst>
      <p:ext uri="{BB962C8B-B14F-4D97-AF65-F5344CB8AC3E}">
        <p14:creationId xmlns:p14="http://schemas.microsoft.com/office/powerpoint/2010/main" val="68449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CCF369C-10D4-A032-5DD9-7477E9BC3F84}"/>
              </a:ext>
            </a:extLst>
          </p:cNvPr>
          <p:cNvSpPr txBox="1"/>
          <p:nvPr/>
        </p:nvSpPr>
        <p:spPr>
          <a:xfrm>
            <a:off x="1097279" y="1797614"/>
            <a:ext cx="7460119" cy="369332"/>
          </a:xfrm>
          <a:prstGeom prst="rect">
            <a:avLst/>
          </a:prstGeom>
          <a:noFill/>
        </p:spPr>
        <p:txBody>
          <a:bodyPr wrap="none" rtlCol="0">
            <a:spAutoFit/>
          </a:bodyPr>
          <a:lstStyle/>
          <a:p>
            <a:r>
              <a:rPr lang="it-IT" dirty="0"/>
              <a:t>About SOC </a:t>
            </a:r>
            <a:r>
              <a:rPr lang="it-IT" dirty="0" err="1"/>
              <a:t>estimation</a:t>
            </a:r>
            <a:r>
              <a:rPr lang="it-IT" dirty="0"/>
              <a:t> under </a:t>
            </a:r>
            <a:r>
              <a:rPr lang="it-IT" dirty="0" err="1"/>
              <a:t>dynamic</a:t>
            </a:r>
            <a:r>
              <a:rPr lang="it-IT" dirty="0"/>
              <a:t> time-</a:t>
            </a:r>
            <a:r>
              <a:rPr lang="it-IT" dirty="0" err="1"/>
              <a:t>varying</a:t>
            </a:r>
            <a:r>
              <a:rPr lang="it-IT" dirty="0"/>
              <a:t> temperature </a:t>
            </a:r>
            <a:r>
              <a:rPr lang="it-IT" dirty="0" err="1"/>
              <a:t>conditions</a:t>
            </a:r>
            <a:r>
              <a:rPr lang="it-IT" dirty="0"/>
              <a:t>…</a:t>
            </a:r>
          </a:p>
        </p:txBody>
      </p:sp>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E9C9DC84-80CD-521A-89EA-75FF3905B17E}"/>
                  </a:ext>
                </a:extLst>
              </p:cNvPr>
              <p:cNvSpPr txBox="1"/>
              <p:nvPr/>
            </p:nvSpPr>
            <p:spPr>
              <a:xfrm>
                <a:off x="5457632" y="3745480"/>
                <a:ext cx="5637087" cy="2308324"/>
              </a:xfrm>
              <a:prstGeom prst="rect">
                <a:avLst/>
              </a:prstGeom>
              <a:noFill/>
            </p:spPr>
            <p:txBody>
              <a:bodyPr wrap="square" rtlCol="0">
                <a:spAutoFit/>
              </a:bodyPr>
              <a:lstStyle/>
              <a:p>
                <a:pPr marL="285750" indent="-285750">
                  <a:buFont typeface="Arial" panose="020B0604020202020204" pitchFamily="34" charset="0"/>
                  <a:buChar char="•"/>
                </a:pPr>
                <a:r>
                  <a:rPr lang="it-IT" dirty="0"/>
                  <a:t>RMSE (%), MAX (%) and MAE (%) by the </a:t>
                </a:r>
                <a:r>
                  <a:rPr lang="it-IT" dirty="0" err="1"/>
                  <a:t>proposed</a:t>
                </a:r>
                <a:r>
                  <a:rPr lang="it-IT" dirty="0"/>
                  <a:t> </a:t>
                </a:r>
                <a:r>
                  <a:rPr lang="it-IT" dirty="0" err="1"/>
                  <a:t>method</a:t>
                </a:r>
                <a:r>
                  <a:rPr lang="it-IT" dirty="0"/>
                  <a:t> (LSTM-AHIF) are </a:t>
                </a:r>
                <a:r>
                  <a:rPr lang="it-IT" dirty="0" err="1"/>
                  <a:t>less</a:t>
                </a:r>
                <a:r>
                  <a:rPr lang="it-IT" dirty="0"/>
                  <a:t> </a:t>
                </a:r>
                <a:r>
                  <a:rPr lang="it-IT" dirty="0" err="1"/>
                  <a:t>than</a:t>
                </a:r>
                <a:r>
                  <a:rPr lang="it-IT" dirty="0"/>
                  <a:t> </a:t>
                </a:r>
                <a:r>
                  <a:rPr lang="it-IT" dirty="0" err="1"/>
                  <a:t>ones</a:t>
                </a:r>
                <a:r>
                  <a:rPr lang="it-IT" dirty="0"/>
                  <a:t> by single-LSTM </a:t>
                </a:r>
                <a:r>
                  <a:rPr lang="it-IT" dirty="0" err="1"/>
                  <a:t>method</a:t>
                </a:r>
                <a:r>
                  <a:rPr lang="it-IT" dirty="0"/>
                  <a:t>.</a:t>
                </a:r>
                <a:endParaRPr lang="en-US" dirty="0"/>
              </a:p>
              <a:p>
                <a:pPr marL="285750" indent="-285750">
                  <a:buFont typeface="Wingdings" panose="05000000000000000000" pitchFamily="2" charset="2"/>
                  <a:buChar char="Ø"/>
                </a:pPr>
                <a:r>
                  <a:rPr lang="it-IT" dirty="0"/>
                  <a:t>Data 1 (from </a:t>
                </a:r>
                <a14:m>
                  <m:oMath xmlns:m="http://schemas.openxmlformats.org/officeDocument/2006/math">
                    <m:r>
                      <a:rPr lang="it-IT" i="1">
                        <a:latin typeface="Cambria Math" panose="02040503050406030204" pitchFamily="18" charset="0"/>
                      </a:rPr>
                      <m:t>3</m:t>
                    </m:r>
                    <m:r>
                      <a:rPr lang="it-IT" b="0" i="1" smtClean="0">
                        <a:latin typeface="Cambria Math" panose="02040503050406030204" pitchFamily="18" charset="0"/>
                      </a:rPr>
                      <m:t>1</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0</m:t>
                    </m:r>
                    <m:r>
                      <m:rPr>
                        <m:nor/>
                      </m:rPr>
                      <a:rPr lang="en-US"/>
                      <m:t>°</m:t>
                    </m:r>
                    <m:r>
                      <m:rPr>
                        <m:nor/>
                      </m:rPr>
                      <a:rPr lang="it-IT"/>
                      <m:t>C</m:t>
                    </m:r>
                  </m:oMath>
                </a14:m>
                <a:r>
                  <a:rPr lang="it-IT" dirty="0"/>
                  <a:t>), Data 2 (from </a:t>
                </a:r>
                <a14:m>
                  <m:oMath xmlns:m="http://schemas.openxmlformats.org/officeDocument/2006/math">
                    <m:r>
                      <a:rPr lang="it-IT" i="1" dirty="0" smtClean="0">
                        <a:latin typeface="Cambria Math" panose="02040503050406030204" pitchFamily="18" charset="0"/>
                      </a:rPr>
                      <m:t>4</m:t>
                    </m:r>
                    <m:r>
                      <a:rPr lang="it-IT" b="0" i="1" dirty="0" smtClean="0">
                        <a:latin typeface="Cambria Math" panose="02040503050406030204" pitchFamily="18" charset="0"/>
                      </a:rPr>
                      <m:t>0</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1</m:t>
                    </m:r>
                    <m:r>
                      <a:rPr lang="it-IT" b="0" i="1" dirty="0" smtClean="0">
                        <a:latin typeface="Cambria Math" panose="02040503050406030204" pitchFamily="18" charset="0"/>
                      </a:rPr>
                      <m:t>7</m:t>
                    </m:r>
                    <m:r>
                      <m:rPr>
                        <m:nor/>
                      </m:rPr>
                      <a:rPr lang="en-US"/>
                      <m:t>°</m:t>
                    </m:r>
                    <m:r>
                      <m:rPr>
                        <m:nor/>
                      </m:rPr>
                      <a:rPr lang="it-IT"/>
                      <m:t>C</m:t>
                    </m:r>
                  </m:oMath>
                </a14:m>
                <a:r>
                  <a:rPr lang="it-IT" dirty="0"/>
                  <a:t>), Data 3 (from </a:t>
                </a:r>
                <a14:m>
                  <m:oMath xmlns:m="http://schemas.openxmlformats.org/officeDocument/2006/math">
                    <m:r>
                      <a:rPr lang="it-IT" i="1" dirty="0" smtClean="0">
                        <a:latin typeface="Cambria Math" panose="02040503050406030204" pitchFamily="18" charset="0"/>
                      </a:rPr>
                      <m:t>9</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2</m:t>
                    </m:r>
                    <m:r>
                      <m:rPr>
                        <m:nor/>
                      </m:rPr>
                      <a:rPr lang="en-US"/>
                      <m:t>°</m:t>
                    </m:r>
                    <m:r>
                      <m:rPr>
                        <m:nor/>
                      </m:rPr>
                      <a:rPr lang="it-IT"/>
                      <m:t>C</m:t>
                    </m:r>
                  </m:oMath>
                </a14:m>
                <a:r>
                  <a:rPr lang="it-IT" dirty="0"/>
                  <a:t>), Data 4 (from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2</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1</m:t>
                    </m:r>
                    <m:r>
                      <a:rPr lang="it-IT" b="0" i="1" dirty="0" smtClean="0">
                        <a:latin typeface="Cambria Math" panose="02040503050406030204" pitchFamily="18" charset="0"/>
                      </a:rPr>
                      <m:t>2</m:t>
                    </m:r>
                    <m:r>
                      <m:rPr>
                        <m:nor/>
                      </m:rPr>
                      <a:rPr lang="en-US"/>
                      <m:t>°</m:t>
                    </m:r>
                    <m:r>
                      <m:rPr>
                        <m:nor/>
                      </m:rPr>
                      <a:rPr lang="it-IT"/>
                      <m:t>C</m:t>
                    </m:r>
                  </m:oMath>
                </a14:m>
                <a:r>
                  <a:rPr lang="it-IT" dirty="0"/>
                  <a:t>)</a:t>
                </a:r>
                <a:endParaRPr lang="en-US" dirty="0"/>
              </a:p>
              <a:p>
                <a:pPr marL="285750" indent="-285750">
                  <a:buFont typeface="Wingdings" panose="05000000000000000000" pitchFamily="2" charset="2"/>
                  <a:buChar char="Ø"/>
                </a:pPr>
                <a:r>
                  <a:rPr lang="en-US" dirty="0"/>
                  <a:t>NCM batteries with cut-off voltage equal to 2.75 V and rated capacity equal to 4 Ah</a:t>
                </a:r>
              </a:p>
            </p:txBody>
          </p:sp>
        </mc:Choice>
        <mc:Fallback>
          <p:sp>
            <p:nvSpPr>
              <p:cNvPr id="20" name="CasellaDiTesto 19">
                <a:extLst>
                  <a:ext uri="{FF2B5EF4-FFF2-40B4-BE49-F238E27FC236}">
                    <a16:creationId xmlns:a16="http://schemas.microsoft.com/office/drawing/2014/main" id="{E9C9DC84-80CD-521A-89EA-75FF3905B17E}"/>
                  </a:ext>
                </a:extLst>
              </p:cNvPr>
              <p:cNvSpPr txBox="1">
                <a:spLocks noRot="1" noChangeAspect="1" noMove="1" noResize="1" noEditPoints="1" noAdjustHandles="1" noChangeArrowheads="1" noChangeShapeType="1" noTextEdit="1"/>
              </p:cNvSpPr>
              <p:nvPr/>
            </p:nvSpPr>
            <p:spPr>
              <a:xfrm>
                <a:off x="5457632" y="3745480"/>
                <a:ext cx="5637087" cy="2308324"/>
              </a:xfrm>
              <a:prstGeom prst="rect">
                <a:avLst/>
              </a:prstGeom>
              <a:blipFill>
                <a:blip r:embed="rId3"/>
                <a:stretch>
                  <a:fillRect l="-649" t="-1319" r="-757" b="-3166"/>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CC72962E-52BB-0D83-D19E-F3014DD1C6BA}"/>
              </a:ext>
            </a:extLst>
          </p:cNvPr>
          <p:cNvPicPr>
            <a:picLocks noChangeAspect="1"/>
          </p:cNvPicPr>
          <p:nvPr/>
        </p:nvPicPr>
        <p:blipFill>
          <a:blip r:embed="rId4"/>
          <a:stretch>
            <a:fillRect/>
          </a:stretch>
        </p:blipFill>
        <p:spPr>
          <a:xfrm>
            <a:off x="5457632" y="2266320"/>
            <a:ext cx="5637087" cy="1095528"/>
          </a:xfrm>
          <a:prstGeom prst="rect">
            <a:avLst/>
          </a:prstGeom>
        </p:spPr>
      </p:pic>
      <p:grpSp>
        <p:nvGrpSpPr>
          <p:cNvPr id="11" name="Gruppo 10">
            <a:extLst>
              <a:ext uri="{FF2B5EF4-FFF2-40B4-BE49-F238E27FC236}">
                <a16:creationId xmlns:a16="http://schemas.microsoft.com/office/drawing/2014/main" id="{2C66E5C7-4A01-53FB-D245-DF8C9F61E45B}"/>
              </a:ext>
            </a:extLst>
          </p:cNvPr>
          <p:cNvGrpSpPr/>
          <p:nvPr/>
        </p:nvGrpSpPr>
        <p:grpSpPr>
          <a:xfrm>
            <a:off x="1097279" y="2266320"/>
            <a:ext cx="4360353" cy="3891107"/>
            <a:chOff x="1030620" y="503455"/>
            <a:chExt cx="4394379" cy="6354545"/>
          </a:xfrm>
        </p:grpSpPr>
        <p:pic>
          <p:nvPicPr>
            <p:cNvPr id="5" name="Immagine 4">
              <a:extLst>
                <a:ext uri="{FF2B5EF4-FFF2-40B4-BE49-F238E27FC236}">
                  <a16:creationId xmlns:a16="http://schemas.microsoft.com/office/drawing/2014/main" id="{7FA0848F-899E-6227-16E6-79DC1A245115}"/>
                </a:ext>
              </a:extLst>
            </p:cNvPr>
            <p:cNvPicPr>
              <a:picLocks noChangeAspect="1"/>
            </p:cNvPicPr>
            <p:nvPr/>
          </p:nvPicPr>
          <p:blipFill>
            <a:blip r:embed="rId5"/>
            <a:stretch>
              <a:fillRect/>
            </a:stretch>
          </p:blipFill>
          <p:spPr>
            <a:xfrm>
              <a:off x="1030620" y="2934000"/>
              <a:ext cx="4394379" cy="3924000"/>
            </a:xfrm>
            <a:prstGeom prst="rect">
              <a:avLst/>
            </a:prstGeom>
          </p:spPr>
        </p:pic>
        <p:pic>
          <p:nvPicPr>
            <p:cNvPr id="10" name="Immagine 9">
              <a:extLst>
                <a:ext uri="{FF2B5EF4-FFF2-40B4-BE49-F238E27FC236}">
                  <a16:creationId xmlns:a16="http://schemas.microsoft.com/office/drawing/2014/main" id="{AEC755CF-D2A5-EAE2-31DF-C2CFB32F4253}"/>
                </a:ext>
              </a:extLst>
            </p:cNvPr>
            <p:cNvPicPr>
              <a:picLocks noChangeAspect="1"/>
            </p:cNvPicPr>
            <p:nvPr/>
          </p:nvPicPr>
          <p:blipFill>
            <a:blip r:embed="rId6"/>
            <a:stretch>
              <a:fillRect/>
            </a:stretch>
          </p:blipFill>
          <p:spPr>
            <a:xfrm>
              <a:off x="1145560" y="503455"/>
              <a:ext cx="4202895" cy="2467810"/>
            </a:xfrm>
            <a:prstGeom prst="rect">
              <a:avLst/>
            </a:prstGeom>
          </p:spPr>
        </p:pic>
      </p:grpSp>
    </p:spTree>
    <p:extLst>
      <p:ext uri="{BB962C8B-B14F-4D97-AF65-F5344CB8AC3E}">
        <p14:creationId xmlns:p14="http://schemas.microsoft.com/office/powerpoint/2010/main" val="2386326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3830796" y="2721114"/>
            <a:ext cx="4530407" cy="707886"/>
          </a:xfrm>
          <a:prstGeom prst="rect">
            <a:avLst/>
          </a:prstGeom>
          <a:noFill/>
        </p:spPr>
        <p:txBody>
          <a:bodyPr wrap="none" rtlCol="0">
            <a:spAutoFit/>
          </a:bodyPr>
          <a:lstStyle/>
          <a:p>
            <a:pPr algn="ctr"/>
            <a:r>
              <a:rPr lang="it-IT" sz="4000" dirty="0" err="1">
                <a:latin typeface="Times New Roman" panose="02020603050405020304" pitchFamily="18" charset="0"/>
                <a:cs typeface="Times New Roman" panose="02020603050405020304" pitchFamily="18" charset="0"/>
              </a:rPr>
              <a:t>Own</a:t>
            </a:r>
            <a:r>
              <a:rPr lang="it-IT" sz="4000" dirty="0">
                <a:latin typeface="Times New Roman" panose="02020603050405020304" pitchFamily="18" charset="0"/>
                <a:cs typeface="Times New Roman" panose="02020603050405020304" pitchFamily="18" charset="0"/>
              </a:rPr>
              <a:t> </a:t>
            </a:r>
            <a:r>
              <a:rPr lang="it-IT" sz="4000" dirty="0" err="1">
                <a:latin typeface="Times New Roman" panose="02020603050405020304" pitchFamily="18" charset="0"/>
                <a:cs typeface="Times New Roman" panose="02020603050405020304" pitchFamily="18" charset="0"/>
              </a:rPr>
              <a:t>implementation</a:t>
            </a:r>
            <a:endParaRPr lang="it-IT"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17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a:xfrm>
            <a:off x="1097280" y="286603"/>
            <a:ext cx="7932420"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SOC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Using the Feed-</a:t>
            </a:r>
            <a:r>
              <a:rPr lang="it-IT" sz="2800" b="1" dirty="0" err="1">
                <a:solidFill>
                  <a:schemeClr val="tx1"/>
                </a:solidFill>
                <a:latin typeface="Times New Roman" panose="02020603050405020304" pitchFamily="18" charset="0"/>
                <a:cs typeface="Times New Roman" panose="02020603050405020304" pitchFamily="18" charset="0"/>
              </a:rPr>
              <a:t>Forward</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and Machine Learning Techniques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it-IT" sz="3600"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201168" lvl="1" indent="0" algn="just">
              <a:buNone/>
            </a:pPr>
            <a:r>
              <a:rPr lang="en-US" dirty="0"/>
              <a:t>You can find the full dataset at the following link:</a:t>
            </a:r>
          </a:p>
          <a:p>
            <a:pPr marL="201168" lvl="1" indent="0" algn="just">
              <a:buNone/>
            </a:pPr>
            <a:r>
              <a:rPr lang="it-IT" dirty="0">
                <a:solidFill>
                  <a:srgbClr val="CC9900"/>
                </a:solidFill>
                <a:hlinkClick r:id="rId2">
                  <a:extLst>
                    <a:ext uri="{A12FA001-AC4F-418D-AE19-62706E023703}">
                      <ahyp:hlinkClr xmlns:ahyp="http://schemas.microsoft.com/office/drawing/2018/hyperlinkcolor" val="tx"/>
                    </a:ext>
                  </a:extLst>
                </a:hlinkClick>
              </a:rPr>
              <a:t>https://doi.org/10.17632/cp3473x7xv.3</a:t>
            </a:r>
            <a:endParaRPr lang="en-US" dirty="0"/>
          </a:p>
          <a:p>
            <a:pPr marL="201168" lvl="1" indent="0" algn="just">
              <a:buNone/>
            </a:pPr>
            <a:endParaRPr lang="en-US" dirty="0"/>
          </a:p>
          <a:p>
            <a:pPr marL="201168" lvl="1" indent="0" algn="just">
              <a:buNone/>
            </a:pPr>
            <a:r>
              <a:rPr lang="en-US" dirty="0"/>
              <a:t>You can find the full project repository on GitHub at the following link:</a:t>
            </a:r>
          </a:p>
          <a:p>
            <a:pPr marL="201168" lvl="1" indent="0" algn="just">
              <a:buNone/>
            </a:pPr>
            <a:r>
              <a:rPr lang="it-IT" dirty="0"/>
              <a:t> </a:t>
            </a:r>
            <a:r>
              <a:rPr lang="it-IT" dirty="0">
                <a:solidFill>
                  <a:srgbClr val="CC9900"/>
                </a:solidFill>
                <a:hlinkClick r:id="rId3">
                  <a:extLst>
                    <a:ext uri="{A12FA001-AC4F-418D-AE19-62706E023703}">
                      <ahyp:hlinkClr xmlns:ahyp="http://schemas.microsoft.com/office/drawing/2018/hyperlinkcolor" val="tx"/>
                    </a:ext>
                  </a:extLst>
                </a:hlinkClick>
              </a:rPr>
              <a:t>github.com/</a:t>
            </a:r>
            <a:r>
              <a:rPr lang="it-IT" dirty="0" err="1">
                <a:solidFill>
                  <a:srgbClr val="CC9900"/>
                </a:solidFill>
                <a:hlinkClick r:id="rId3">
                  <a:extLst>
                    <a:ext uri="{A12FA001-AC4F-418D-AE19-62706E023703}">
                      <ahyp:hlinkClr xmlns:ahyp="http://schemas.microsoft.com/office/drawing/2018/hyperlinkcolor" val="tx"/>
                    </a:ext>
                  </a:extLst>
                </a:hlinkClick>
              </a:rPr>
              <a:t>gubbriaco</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soc-estimation.git</a:t>
            </a:r>
            <a:endParaRPr lang="it-IT" dirty="0">
              <a:solidFill>
                <a:srgbClr val="CC9900"/>
              </a:solidFill>
            </a:endParaRPr>
          </a:p>
          <a:p>
            <a:pPr marL="201168" lvl="1" indent="0" algn="just">
              <a:buNone/>
            </a:pPr>
            <a:endParaRPr lang="it-IT" dirty="0"/>
          </a:p>
          <a:p>
            <a:pPr marL="201168" lvl="1" indent="0" algn="just">
              <a:buNone/>
            </a:pPr>
            <a:r>
              <a:rPr lang="en-US" dirty="0"/>
              <a:t>If you experience any issues accessing the repository through the above link, please try the alternative link below:</a:t>
            </a:r>
            <a:endParaRPr lang="it-IT" dirty="0"/>
          </a:p>
          <a:p>
            <a:pPr marL="201168" lvl="1" indent="0" algn="just">
              <a:buNone/>
            </a:pPr>
            <a:r>
              <a:rPr lang="it-IT" dirty="0">
                <a:solidFill>
                  <a:srgbClr val="CC9900"/>
                </a:solidFill>
                <a:hlinkClick r:id="rId4">
                  <a:extLst>
                    <a:ext uri="{A12FA001-AC4F-418D-AE19-62706E023703}">
                      <ahyp:hlinkClr xmlns:ahyp="http://schemas.microsoft.com/office/drawing/2018/hyperlinkcolor" val="tx"/>
                    </a:ext>
                  </a:extLst>
                </a:hlinkClick>
              </a:rPr>
              <a:t>nbviewer.org/</a:t>
            </a:r>
            <a:r>
              <a:rPr lang="it-IT" dirty="0" err="1">
                <a:solidFill>
                  <a:srgbClr val="CC9900"/>
                </a:solidFill>
                <a:hlinkClick r:id="rId4">
                  <a:extLst>
                    <a:ext uri="{A12FA001-AC4F-418D-AE19-62706E023703}">
                      <ahyp:hlinkClr xmlns:ahyp="http://schemas.microsoft.com/office/drawing/2018/hyperlinkcolor" val="tx"/>
                    </a:ext>
                  </a:extLst>
                </a:hlinkClick>
              </a:rPr>
              <a:t>github</a:t>
            </a:r>
            <a:r>
              <a:rPr lang="it-IT" dirty="0">
                <a:solidFill>
                  <a:srgbClr val="CC9900"/>
                </a:solidFill>
                <a:hlinkClick r:id="rId4">
                  <a:extLst>
                    <a:ext uri="{A12FA001-AC4F-418D-AE19-62706E023703}">
                      <ahyp:hlinkClr xmlns:ahyp="http://schemas.microsoft.com/office/drawing/2018/hyperlinkcolor" val="tx"/>
                    </a:ext>
                  </a:extLst>
                </a:hlinkClick>
              </a:rPr>
              <a:t>/</a:t>
            </a:r>
            <a:r>
              <a:rPr lang="it-IT" dirty="0" err="1">
                <a:solidFill>
                  <a:srgbClr val="CC9900"/>
                </a:solidFill>
                <a:hlinkClick r:id="rId4">
                  <a:extLst>
                    <a:ext uri="{A12FA001-AC4F-418D-AE19-62706E023703}">
                      <ahyp:hlinkClr xmlns:ahyp="http://schemas.microsoft.com/office/drawing/2018/hyperlinkcolor" val="tx"/>
                    </a:ext>
                  </a:extLst>
                </a:hlinkClick>
              </a:rPr>
              <a:t>gubbriaco</a:t>
            </a:r>
            <a:r>
              <a:rPr lang="it-IT" dirty="0">
                <a:solidFill>
                  <a:srgbClr val="CC9900"/>
                </a:solidFill>
                <a:hlinkClick r:id="rId4">
                  <a:extLst>
                    <a:ext uri="{A12FA001-AC4F-418D-AE19-62706E023703}">
                      <ahyp:hlinkClr xmlns:ahyp="http://schemas.microsoft.com/office/drawing/2018/hyperlinkcolor" val="tx"/>
                    </a:ext>
                  </a:extLst>
                </a:hlinkClick>
              </a:rPr>
              <a:t>/</a:t>
            </a:r>
            <a:r>
              <a:rPr lang="it-IT" dirty="0" err="1">
                <a:solidFill>
                  <a:srgbClr val="CC9900"/>
                </a:solidFill>
                <a:hlinkClick r:id="rId4">
                  <a:extLst>
                    <a:ext uri="{A12FA001-AC4F-418D-AE19-62706E023703}">
                      <ahyp:hlinkClr xmlns:ahyp="http://schemas.microsoft.com/office/drawing/2018/hyperlinkcolor" val="tx"/>
                    </a:ext>
                  </a:extLst>
                </a:hlinkClick>
              </a:rPr>
              <a:t>soc-estimation</a:t>
            </a:r>
            <a:r>
              <a:rPr lang="it-IT" dirty="0">
                <a:solidFill>
                  <a:srgbClr val="CC9900"/>
                </a:solidFill>
                <a:hlinkClick r:id="rId4">
                  <a:extLst>
                    <a:ext uri="{A12FA001-AC4F-418D-AE19-62706E023703}">
                      <ahyp:hlinkClr xmlns:ahyp="http://schemas.microsoft.com/office/drawing/2018/hyperlinkcolor" val="tx"/>
                    </a:ext>
                  </a:extLst>
                </a:hlinkClick>
              </a:rPr>
              <a:t>/</a:t>
            </a:r>
            <a:r>
              <a:rPr lang="it-IT" dirty="0" err="1">
                <a:solidFill>
                  <a:srgbClr val="CC9900"/>
                </a:solidFill>
                <a:hlinkClick r:id="rId4">
                  <a:extLst>
                    <a:ext uri="{A12FA001-AC4F-418D-AE19-62706E023703}">
                      <ahyp:hlinkClr xmlns:ahyp="http://schemas.microsoft.com/office/drawing/2018/hyperlinkcolor" val="tx"/>
                    </a:ext>
                  </a:extLst>
                </a:hlinkClick>
              </a:rPr>
              <a:t>tree</a:t>
            </a:r>
            <a:r>
              <a:rPr lang="it-IT" dirty="0">
                <a:solidFill>
                  <a:srgbClr val="CC9900"/>
                </a:solidFill>
                <a:hlinkClick r:id="rId4">
                  <a:extLst>
                    <a:ext uri="{A12FA001-AC4F-418D-AE19-62706E023703}">
                      <ahyp:hlinkClr xmlns:ahyp="http://schemas.microsoft.com/office/drawing/2018/hyperlinkcolor" val="tx"/>
                    </a:ext>
                  </a:extLst>
                </a:hlinkClick>
              </a:rPr>
              <a:t>/master/</a:t>
            </a:r>
            <a:endParaRPr lang="it-IT" dirty="0">
              <a:solidFill>
                <a:srgbClr val="CC9900"/>
              </a:solidFill>
            </a:endParaRPr>
          </a:p>
          <a:p>
            <a:pPr marL="201168" lvl="1" indent="0" algn="just">
              <a:buNone/>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180428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Bibliography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a:bodyPr>
          <a:lstStyle/>
          <a:p>
            <a:pPr marL="544068" lvl="1" indent="-342900" algn="just">
              <a:buFont typeface="+mj-lt"/>
              <a:buAutoNum type="arabicPeriod"/>
            </a:pPr>
            <a:r>
              <a:rPr lang="it-IT" dirty="0" err="1">
                <a:solidFill>
                  <a:srgbClr val="CC9900"/>
                </a:solidFill>
                <a:hlinkClick r:id="rId2">
                  <a:extLst>
                    <a:ext uri="{A12FA001-AC4F-418D-AE19-62706E023703}">
                      <ahyp:hlinkClr xmlns:ahyp="http://schemas.microsoft.com/office/drawing/2018/hyperlinkcolor" val="tx"/>
                    </a:ext>
                  </a:extLst>
                </a:hlinkClick>
              </a:rPr>
              <a:t>Shahriar</a:t>
            </a:r>
            <a:r>
              <a:rPr lang="it-IT" dirty="0">
                <a:solidFill>
                  <a:srgbClr val="CC9900"/>
                </a:solidFill>
                <a:hlinkClick r:id="rId2">
                  <a:extLst>
                    <a:ext uri="{A12FA001-AC4F-418D-AE19-62706E023703}">
                      <ahyp:hlinkClr xmlns:ahyp="http://schemas.microsoft.com/office/drawing/2018/hyperlinkcolor" val="tx"/>
                    </a:ext>
                  </a:extLst>
                </a:hlinkClick>
              </a:rPr>
              <a:t>, S.M.; </a:t>
            </a:r>
            <a:r>
              <a:rPr lang="it-IT" dirty="0" err="1">
                <a:solidFill>
                  <a:srgbClr val="CC9900"/>
                </a:solidFill>
                <a:hlinkClick r:id="rId2">
                  <a:extLst>
                    <a:ext uri="{A12FA001-AC4F-418D-AE19-62706E023703}">
                      <ahyp:hlinkClr xmlns:ahyp="http://schemas.microsoft.com/office/drawing/2018/hyperlinkcolor" val="tx"/>
                    </a:ext>
                  </a:extLst>
                </a:hlinkClick>
              </a:rPr>
              <a:t>Bhuiyan</a:t>
            </a:r>
            <a:r>
              <a:rPr lang="it-IT" dirty="0">
                <a:solidFill>
                  <a:srgbClr val="CC9900"/>
                </a:solidFill>
                <a:hlinkClick r:id="rId2">
                  <a:extLst>
                    <a:ext uri="{A12FA001-AC4F-418D-AE19-62706E023703}">
                      <ahyp:hlinkClr xmlns:ahyp="http://schemas.microsoft.com/office/drawing/2018/hyperlinkcolor" val="tx"/>
                    </a:ext>
                  </a:extLst>
                </a:hlinkClick>
              </a:rPr>
              <a:t>, E.A.; </a:t>
            </a:r>
            <a:r>
              <a:rPr lang="it-IT" dirty="0" err="1">
                <a:solidFill>
                  <a:srgbClr val="CC9900"/>
                </a:solidFill>
                <a:hlinkClick r:id="rId2">
                  <a:extLst>
                    <a:ext uri="{A12FA001-AC4F-418D-AE19-62706E023703}">
                      <ahyp:hlinkClr xmlns:ahyp="http://schemas.microsoft.com/office/drawing/2018/hyperlinkcolor" val="tx"/>
                    </a:ext>
                  </a:extLst>
                </a:hlinkClick>
              </a:rPr>
              <a:t>Nahiduzzaman</a:t>
            </a:r>
            <a:r>
              <a:rPr lang="it-IT" dirty="0">
                <a:solidFill>
                  <a:srgbClr val="CC9900"/>
                </a:solidFill>
                <a:hlinkClick r:id="rId2">
                  <a:extLst>
                    <a:ext uri="{A12FA001-AC4F-418D-AE19-62706E023703}">
                      <ahyp:hlinkClr xmlns:ahyp="http://schemas.microsoft.com/office/drawing/2018/hyperlinkcolor" val="tx"/>
                    </a:ext>
                  </a:extLst>
                </a:hlinkClick>
              </a:rPr>
              <a:t>, M.; </a:t>
            </a:r>
            <a:r>
              <a:rPr lang="it-IT" dirty="0" err="1">
                <a:solidFill>
                  <a:srgbClr val="CC9900"/>
                </a:solidFill>
                <a:hlinkClick r:id="rId2">
                  <a:extLst>
                    <a:ext uri="{A12FA001-AC4F-418D-AE19-62706E023703}">
                      <ahyp:hlinkClr xmlns:ahyp="http://schemas.microsoft.com/office/drawing/2018/hyperlinkcolor" val="tx"/>
                    </a:ext>
                  </a:extLst>
                </a:hlinkClick>
              </a:rPr>
              <a:t>Ahsan</a:t>
            </a:r>
            <a:r>
              <a:rPr lang="it-IT" dirty="0">
                <a:solidFill>
                  <a:srgbClr val="CC9900"/>
                </a:solidFill>
                <a:hlinkClick r:id="rId2">
                  <a:extLst>
                    <a:ext uri="{A12FA001-AC4F-418D-AE19-62706E023703}">
                      <ahyp:hlinkClr xmlns:ahyp="http://schemas.microsoft.com/office/drawing/2018/hyperlinkcolor" val="tx"/>
                    </a:ext>
                  </a:extLst>
                </a:hlinkClick>
              </a:rPr>
              <a:t>, M.; Haider, J. State of </a:t>
            </a:r>
            <a:r>
              <a:rPr lang="it-IT" dirty="0" err="1">
                <a:solidFill>
                  <a:srgbClr val="CC9900"/>
                </a:solidFill>
                <a:hlinkClick r:id="rId2">
                  <a:extLst>
                    <a:ext uri="{A12FA001-AC4F-418D-AE19-62706E023703}">
                      <ahyp:hlinkClr xmlns:ahyp="http://schemas.microsoft.com/office/drawing/2018/hyperlinkcolor" val="tx"/>
                    </a:ext>
                  </a:extLst>
                </a:hlinkClick>
              </a:rPr>
              <a:t>Charge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Estimation</a:t>
            </a:r>
            <a:r>
              <a:rPr lang="it-IT" dirty="0">
                <a:solidFill>
                  <a:srgbClr val="CC9900"/>
                </a:solidFill>
                <a:hlinkClick r:id="rId2">
                  <a:extLst>
                    <a:ext uri="{A12FA001-AC4F-418D-AE19-62706E023703}">
                      <ahyp:hlinkClr xmlns:ahyp="http://schemas.microsoft.com/office/drawing/2018/hyperlinkcolor" val="tx"/>
                    </a:ext>
                  </a:extLst>
                </a:hlinkClick>
              </a:rPr>
              <a:t> for Electric </a:t>
            </a:r>
            <a:r>
              <a:rPr lang="it-IT" dirty="0" err="1">
                <a:solidFill>
                  <a:srgbClr val="CC9900"/>
                </a:solidFill>
                <a:hlinkClick r:id="rId2">
                  <a:extLst>
                    <a:ext uri="{A12FA001-AC4F-418D-AE19-62706E023703}">
                      <ahyp:hlinkClr xmlns:ahyp="http://schemas.microsoft.com/office/drawing/2018/hyperlinkcolor" val="tx"/>
                    </a:ext>
                  </a:extLst>
                </a:hlinkClick>
              </a:rPr>
              <a:t>Vehicle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Battery</a:t>
            </a:r>
            <a:r>
              <a:rPr lang="it-IT" dirty="0">
                <a:solidFill>
                  <a:srgbClr val="CC9900"/>
                </a:solidFill>
                <a:hlinkClick r:id="rId2">
                  <a:extLst>
                    <a:ext uri="{A12FA001-AC4F-418D-AE19-62706E023703}">
                      <ahyp:hlinkClr xmlns:ahyp="http://schemas.microsoft.com/office/drawing/2018/hyperlinkcolor" val="tx"/>
                    </a:ext>
                  </a:extLst>
                </a:hlinkClick>
              </a:rPr>
              <a:t> Management Systems Using the </a:t>
            </a:r>
            <a:r>
              <a:rPr lang="it-IT" dirty="0" err="1">
                <a:solidFill>
                  <a:srgbClr val="CC9900"/>
                </a:solidFill>
                <a:hlinkClick r:id="rId2">
                  <a:extLst>
                    <a:ext uri="{A12FA001-AC4F-418D-AE19-62706E023703}">
                      <ahyp:hlinkClr xmlns:ahyp="http://schemas.microsoft.com/office/drawing/2018/hyperlinkcolor" val="tx"/>
                    </a:ext>
                  </a:extLst>
                </a:hlinkClick>
              </a:rPr>
              <a:t>Hybrid</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Recurrent</a:t>
            </a:r>
            <a:r>
              <a:rPr lang="it-IT" dirty="0">
                <a:solidFill>
                  <a:srgbClr val="CC9900"/>
                </a:solidFill>
                <a:hlinkClick r:id="rId2">
                  <a:extLst>
                    <a:ext uri="{A12FA001-AC4F-418D-AE19-62706E023703}">
                      <ahyp:hlinkClr xmlns:ahyp="http://schemas.microsoft.com/office/drawing/2018/hyperlinkcolor" val="tx"/>
                    </a:ext>
                  </a:extLst>
                </a:hlinkClick>
              </a:rPr>
              <a:t> Learning </a:t>
            </a:r>
            <a:r>
              <a:rPr lang="it-IT" dirty="0" err="1">
                <a:solidFill>
                  <a:srgbClr val="CC9900"/>
                </a:solidFill>
                <a:hlinkClick r:id="rId2">
                  <a:extLst>
                    <a:ext uri="{A12FA001-AC4F-418D-AE19-62706E023703}">
                      <ahyp:hlinkClr xmlns:ahyp="http://schemas.microsoft.com/office/drawing/2018/hyperlinkcolor" val="tx"/>
                    </a:ext>
                  </a:extLst>
                </a:hlinkClick>
              </a:rPr>
              <a:t>Approach</a:t>
            </a:r>
            <a:r>
              <a:rPr lang="it-IT" dirty="0">
                <a:solidFill>
                  <a:srgbClr val="CC9900"/>
                </a:solidFill>
                <a:hlinkClick r:id="rId2">
                  <a:extLst>
                    <a:ext uri="{A12FA001-AC4F-418D-AE19-62706E023703}">
                      <ahyp:hlinkClr xmlns:ahyp="http://schemas.microsoft.com/office/drawing/2018/hyperlinkcolor" val="tx"/>
                    </a:ext>
                  </a:extLst>
                </a:hlinkClick>
              </a:rPr>
              <a:t> with </a:t>
            </a:r>
            <a:r>
              <a:rPr lang="it-IT" dirty="0" err="1">
                <a:solidFill>
                  <a:srgbClr val="CC9900"/>
                </a:solidFill>
                <a:hlinkClick r:id="rId2">
                  <a:extLst>
                    <a:ext uri="{A12FA001-AC4F-418D-AE19-62706E023703}">
                      <ahyp:hlinkClr xmlns:ahyp="http://schemas.microsoft.com/office/drawing/2018/hyperlinkcolor" val="tx"/>
                    </a:ext>
                  </a:extLst>
                </a:hlinkClick>
              </a:rPr>
              <a:t>Explainable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Artificial</a:t>
            </a:r>
            <a:r>
              <a:rPr lang="it-IT" dirty="0">
                <a:solidFill>
                  <a:srgbClr val="CC9900"/>
                </a:solidFill>
                <a:hlinkClick r:id="rId2">
                  <a:extLst>
                    <a:ext uri="{A12FA001-AC4F-418D-AE19-62706E023703}">
                      <ahyp:hlinkClr xmlns:ahyp="http://schemas.microsoft.com/office/drawing/2018/hyperlinkcolor" val="tx"/>
                    </a:ext>
                  </a:extLst>
                </a:hlinkClick>
              </a:rPr>
              <a:t> Intelligence. Energies 2022, 15, 8003.</a:t>
            </a:r>
            <a:endParaRPr lang="it-IT" dirty="0">
              <a:solidFill>
                <a:srgbClr val="CC9900"/>
              </a:solidFill>
            </a:endParaRPr>
          </a:p>
          <a:p>
            <a:pPr marL="544068" lvl="1" indent="-342900" algn="just">
              <a:buFont typeface="+mj-lt"/>
              <a:buAutoNum type="arabicPeriod"/>
            </a:pPr>
            <a:r>
              <a:rPr lang="it-IT" dirty="0" err="1">
                <a:solidFill>
                  <a:srgbClr val="CC9900"/>
                </a:solidFill>
                <a:hlinkClick r:id="rId3">
                  <a:extLst>
                    <a:ext uri="{A12FA001-AC4F-418D-AE19-62706E023703}">
                      <ahyp:hlinkClr xmlns:ahyp="http://schemas.microsoft.com/office/drawing/2018/hyperlinkcolor" val="tx"/>
                    </a:ext>
                  </a:extLst>
                </a:hlinkClick>
              </a:rPr>
              <a:t>Kollmeyer</a:t>
            </a:r>
            <a:r>
              <a:rPr lang="it-IT" dirty="0">
                <a:solidFill>
                  <a:srgbClr val="CC9900"/>
                </a:solidFill>
                <a:hlinkClick r:id="rId3">
                  <a:extLst>
                    <a:ext uri="{A12FA001-AC4F-418D-AE19-62706E023703}">
                      <ahyp:hlinkClr xmlns:ahyp="http://schemas.microsoft.com/office/drawing/2018/hyperlinkcolor" val="tx"/>
                    </a:ext>
                  </a:extLst>
                </a:hlinkClick>
              </a:rPr>
              <a:t>, Philip; Vidal, Carlos; Naguib, Mina; </a:t>
            </a:r>
            <a:r>
              <a:rPr lang="it-IT" dirty="0" err="1">
                <a:solidFill>
                  <a:srgbClr val="CC9900"/>
                </a:solidFill>
                <a:hlinkClick r:id="rId3">
                  <a:extLst>
                    <a:ext uri="{A12FA001-AC4F-418D-AE19-62706E023703}">
                      <ahyp:hlinkClr xmlns:ahyp="http://schemas.microsoft.com/office/drawing/2018/hyperlinkcolor" val="tx"/>
                    </a:ext>
                  </a:extLst>
                </a:hlinkClick>
              </a:rPr>
              <a:t>Skells</a:t>
            </a:r>
            <a:r>
              <a:rPr lang="it-IT" dirty="0">
                <a:solidFill>
                  <a:srgbClr val="CC9900"/>
                </a:solidFill>
                <a:hlinkClick r:id="rId3">
                  <a:extLst>
                    <a:ext uri="{A12FA001-AC4F-418D-AE19-62706E023703}">
                      <ahyp:hlinkClr xmlns:ahyp="http://schemas.microsoft.com/office/drawing/2018/hyperlinkcolor" val="tx"/>
                    </a:ext>
                  </a:extLst>
                </a:hlinkClick>
              </a:rPr>
              <a:t>, Michael  (2020), “LG 18650HG2 </a:t>
            </a:r>
            <a:r>
              <a:rPr lang="it-IT" dirty="0" err="1">
                <a:solidFill>
                  <a:srgbClr val="CC9900"/>
                </a:solidFill>
                <a:hlinkClick r:id="rId3">
                  <a:extLst>
                    <a:ext uri="{A12FA001-AC4F-418D-AE19-62706E023703}">
                      <ahyp:hlinkClr xmlns:ahyp="http://schemas.microsoft.com/office/drawing/2018/hyperlinkcolor" val="tx"/>
                    </a:ext>
                  </a:extLst>
                </a:hlinkClick>
              </a:rPr>
              <a:t>Li-ion</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Battery</a:t>
            </a:r>
            <a:r>
              <a:rPr lang="it-IT" dirty="0">
                <a:solidFill>
                  <a:srgbClr val="CC9900"/>
                </a:solidFill>
                <a:hlinkClick r:id="rId3">
                  <a:extLst>
                    <a:ext uri="{A12FA001-AC4F-418D-AE19-62706E023703}">
                      <ahyp:hlinkClr xmlns:ahyp="http://schemas.microsoft.com/office/drawing/2018/hyperlinkcolor" val="tx"/>
                    </a:ext>
                  </a:extLst>
                </a:hlinkClick>
              </a:rPr>
              <a:t> Data and </a:t>
            </a:r>
            <a:r>
              <a:rPr lang="it-IT" dirty="0" err="1">
                <a:solidFill>
                  <a:srgbClr val="CC9900"/>
                </a:solidFill>
                <a:hlinkClick r:id="rId3">
                  <a:extLst>
                    <a:ext uri="{A12FA001-AC4F-418D-AE19-62706E023703}">
                      <ahyp:hlinkClr xmlns:ahyp="http://schemas.microsoft.com/office/drawing/2018/hyperlinkcolor" val="tx"/>
                    </a:ext>
                  </a:extLst>
                </a:hlinkClick>
              </a:rPr>
              <a:t>Example</a:t>
            </a:r>
            <a:r>
              <a:rPr lang="it-IT" dirty="0">
                <a:solidFill>
                  <a:srgbClr val="CC9900"/>
                </a:solidFill>
                <a:hlinkClick r:id="rId3">
                  <a:extLst>
                    <a:ext uri="{A12FA001-AC4F-418D-AE19-62706E023703}">
                      <ahyp:hlinkClr xmlns:ahyp="http://schemas.microsoft.com/office/drawing/2018/hyperlinkcolor" val="tx"/>
                    </a:ext>
                  </a:extLst>
                </a:hlinkClick>
              </a:rPr>
              <a:t> Deep </a:t>
            </a:r>
            <a:r>
              <a:rPr lang="it-IT" dirty="0" err="1">
                <a:solidFill>
                  <a:srgbClr val="CC9900"/>
                </a:solidFill>
                <a:hlinkClick r:id="rId3">
                  <a:extLst>
                    <a:ext uri="{A12FA001-AC4F-418D-AE19-62706E023703}">
                      <ahyp:hlinkClr xmlns:ahyp="http://schemas.microsoft.com/office/drawing/2018/hyperlinkcolor" val="tx"/>
                    </a:ext>
                  </a:extLst>
                </a:hlinkClick>
              </a:rPr>
              <a:t>Neural</a:t>
            </a:r>
            <a:r>
              <a:rPr lang="it-IT" dirty="0">
                <a:solidFill>
                  <a:srgbClr val="CC9900"/>
                </a:solidFill>
                <a:hlinkClick r:id="rId3">
                  <a:extLst>
                    <a:ext uri="{A12FA001-AC4F-418D-AE19-62706E023703}">
                      <ahyp:hlinkClr xmlns:ahyp="http://schemas.microsoft.com/office/drawing/2018/hyperlinkcolor" val="tx"/>
                    </a:ext>
                  </a:extLst>
                </a:hlinkClick>
              </a:rPr>
              <a:t> Network </a:t>
            </a:r>
            <a:r>
              <a:rPr lang="it-IT" dirty="0" err="1">
                <a:solidFill>
                  <a:srgbClr val="CC9900"/>
                </a:solidFill>
                <a:hlinkClick r:id="rId3">
                  <a:extLst>
                    <a:ext uri="{A12FA001-AC4F-418D-AE19-62706E023703}">
                      <ahyp:hlinkClr xmlns:ahyp="http://schemas.microsoft.com/office/drawing/2018/hyperlinkcolor" val="tx"/>
                    </a:ext>
                  </a:extLst>
                </a:hlinkClick>
              </a:rPr>
              <a:t>xEV</a:t>
            </a:r>
            <a:r>
              <a:rPr lang="it-IT" dirty="0">
                <a:solidFill>
                  <a:srgbClr val="CC9900"/>
                </a:solidFill>
                <a:hlinkClick r:id="rId3">
                  <a:extLst>
                    <a:ext uri="{A12FA001-AC4F-418D-AE19-62706E023703}">
                      <ahyp:hlinkClr xmlns:ahyp="http://schemas.microsoft.com/office/drawing/2018/hyperlinkcolor" val="tx"/>
                    </a:ext>
                  </a:extLst>
                </a:hlinkClick>
              </a:rPr>
              <a:t> SOC Estimator Script”, </a:t>
            </a:r>
            <a:r>
              <a:rPr lang="it-IT" dirty="0" err="1">
                <a:solidFill>
                  <a:srgbClr val="CC9900"/>
                </a:solidFill>
                <a:hlinkClick r:id="rId3">
                  <a:extLst>
                    <a:ext uri="{A12FA001-AC4F-418D-AE19-62706E023703}">
                      <ahyp:hlinkClr xmlns:ahyp="http://schemas.microsoft.com/office/drawing/2018/hyperlinkcolor" val="tx"/>
                    </a:ext>
                  </a:extLst>
                </a:hlinkClick>
              </a:rPr>
              <a:t>Mendeley</a:t>
            </a:r>
            <a:r>
              <a:rPr lang="it-IT" dirty="0">
                <a:solidFill>
                  <a:srgbClr val="CC9900"/>
                </a:solidFill>
                <a:hlinkClick r:id="rId3">
                  <a:extLst>
                    <a:ext uri="{A12FA001-AC4F-418D-AE19-62706E023703}">
                      <ahyp:hlinkClr xmlns:ahyp="http://schemas.microsoft.com/office/drawing/2018/hyperlinkcolor" val="tx"/>
                    </a:ext>
                  </a:extLst>
                </a:hlinkClick>
              </a:rPr>
              <a:t> Data, V3.</a:t>
            </a:r>
            <a:endParaRPr lang="it-IT" dirty="0">
              <a:solidFill>
                <a:srgbClr val="CC9900"/>
              </a:solidFill>
            </a:endParaRPr>
          </a:p>
          <a:p>
            <a:pPr marL="544068" lvl="1" indent="-342900" algn="just">
              <a:buFont typeface="+mj-lt"/>
              <a:buAutoNum type="arabicPeriod"/>
            </a:pPr>
            <a:r>
              <a:rPr lang="it-IT" dirty="0">
                <a:solidFill>
                  <a:srgbClr val="CC9900"/>
                </a:solidFill>
                <a:hlinkClick r:id="rId4">
                  <a:extLst>
                    <a:ext uri="{A12FA001-AC4F-418D-AE19-62706E023703}">
                      <ahyp:hlinkClr xmlns:ahyp="http://schemas.microsoft.com/office/drawing/2018/hyperlinkcolor" val="tx"/>
                    </a:ext>
                  </a:extLst>
                </a:hlinkClick>
              </a:rPr>
              <a:t>Chen, Zheng &amp; Zhao, </a:t>
            </a:r>
            <a:r>
              <a:rPr lang="it-IT" dirty="0" err="1">
                <a:solidFill>
                  <a:srgbClr val="CC9900"/>
                </a:solidFill>
                <a:hlinkClick r:id="rId4">
                  <a:extLst>
                    <a:ext uri="{A12FA001-AC4F-418D-AE19-62706E023703}">
                      <ahyp:hlinkClr xmlns:ahyp="http://schemas.microsoft.com/office/drawing/2018/hyperlinkcolor" val="tx"/>
                    </a:ext>
                  </a:extLst>
                </a:hlinkClick>
              </a:rPr>
              <a:t>Hongqian</a:t>
            </a:r>
            <a:r>
              <a:rPr lang="it-IT" dirty="0">
                <a:solidFill>
                  <a:srgbClr val="CC9900"/>
                </a:solidFill>
                <a:hlinkClick r:id="rId4">
                  <a:extLst>
                    <a:ext uri="{A12FA001-AC4F-418D-AE19-62706E023703}">
                      <ahyp:hlinkClr xmlns:ahyp="http://schemas.microsoft.com/office/drawing/2018/hyperlinkcolor" val="tx"/>
                    </a:ext>
                  </a:extLst>
                </a:hlinkClick>
              </a:rPr>
              <a:t> &amp; Shu, Xing &amp; Zhang, </a:t>
            </a:r>
            <a:r>
              <a:rPr lang="it-IT" dirty="0" err="1">
                <a:solidFill>
                  <a:srgbClr val="CC9900"/>
                </a:solidFill>
                <a:hlinkClick r:id="rId4">
                  <a:extLst>
                    <a:ext uri="{A12FA001-AC4F-418D-AE19-62706E023703}">
                      <ahyp:hlinkClr xmlns:ahyp="http://schemas.microsoft.com/office/drawing/2018/hyperlinkcolor" val="tx"/>
                    </a:ext>
                  </a:extLst>
                </a:hlinkClick>
              </a:rPr>
              <a:t>Yuanjian</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Shen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Jiangwei</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Liu</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Yonggang</a:t>
            </a:r>
            <a:r>
              <a:rPr lang="it-IT" dirty="0">
                <a:solidFill>
                  <a:srgbClr val="CC9900"/>
                </a:solidFill>
                <a:hlinkClick r:id="rId4">
                  <a:extLst>
                    <a:ext uri="{A12FA001-AC4F-418D-AE19-62706E023703}">
                      <ahyp:hlinkClr xmlns:ahyp="http://schemas.microsoft.com/office/drawing/2018/hyperlinkcolor" val="tx"/>
                    </a:ext>
                  </a:extLst>
                </a:hlinkClick>
              </a:rPr>
              <a:t>. (2021). </a:t>
            </a:r>
            <a:r>
              <a:rPr lang="it-IT" dirty="0" err="1">
                <a:solidFill>
                  <a:srgbClr val="CC9900"/>
                </a:solidFill>
                <a:hlinkClick r:id="rId4">
                  <a:extLst>
                    <a:ext uri="{A12FA001-AC4F-418D-AE19-62706E023703}">
                      <ahyp:hlinkClr xmlns:ahyp="http://schemas.microsoft.com/office/drawing/2018/hyperlinkcolor" val="tx"/>
                    </a:ext>
                  </a:extLst>
                </a:hlinkClick>
              </a:rPr>
              <a:t>Synthetic</a:t>
            </a:r>
            <a:r>
              <a:rPr lang="it-IT" dirty="0">
                <a:solidFill>
                  <a:srgbClr val="CC9900"/>
                </a:solidFill>
                <a:hlinkClick r:id="rId4">
                  <a:extLst>
                    <a:ext uri="{A12FA001-AC4F-418D-AE19-62706E023703}">
                      <ahyp:hlinkClr xmlns:ahyp="http://schemas.microsoft.com/office/drawing/2018/hyperlinkcolor" val="tx"/>
                    </a:ext>
                  </a:extLst>
                </a:hlinkClick>
              </a:rPr>
              <a:t> Stage of </a:t>
            </a:r>
            <a:r>
              <a:rPr lang="it-IT" dirty="0" err="1">
                <a:solidFill>
                  <a:srgbClr val="CC9900"/>
                </a:solidFill>
                <a:hlinkClick r:id="rId4">
                  <a:extLst>
                    <a:ext uri="{A12FA001-AC4F-418D-AE19-62706E023703}">
                      <ahyp:hlinkClr xmlns:ahyp="http://schemas.microsoft.com/office/drawing/2018/hyperlinkcolor" val="tx"/>
                    </a:ext>
                  </a:extLst>
                </a:hlinkClick>
              </a:rPr>
              <a:t>Charge</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Estimation</a:t>
            </a:r>
            <a:r>
              <a:rPr lang="it-IT" dirty="0">
                <a:solidFill>
                  <a:srgbClr val="CC9900"/>
                </a:solidFill>
                <a:hlinkClick r:id="rId4">
                  <a:extLst>
                    <a:ext uri="{A12FA001-AC4F-418D-AE19-62706E023703}">
                      <ahyp:hlinkClr xmlns:ahyp="http://schemas.microsoft.com/office/drawing/2018/hyperlinkcolor" val="tx"/>
                    </a:ext>
                  </a:extLst>
                </a:hlinkClick>
              </a:rPr>
              <a:t> for </a:t>
            </a:r>
            <a:r>
              <a:rPr lang="it-IT" dirty="0" err="1">
                <a:solidFill>
                  <a:srgbClr val="CC9900"/>
                </a:solidFill>
                <a:hlinkClick r:id="rId4">
                  <a:extLst>
                    <a:ext uri="{A12FA001-AC4F-418D-AE19-62706E023703}">
                      <ahyp:hlinkClr xmlns:ahyp="http://schemas.microsoft.com/office/drawing/2018/hyperlinkcolor" val="tx"/>
                    </a:ext>
                  </a:extLst>
                </a:hlinkClick>
              </a:rPr>
              <a:t>Lithium-ion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Batteries</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Based</a:t>
            </a:r>
            <a:r>
              <a:rPr lang="it-IT" dirty="0">
                <a:solidFill>
                  <a:srgbClr val="CC9900"/>
                </a:solidFill>
                <a:hlinkClick r:id="rId4">
                  <a:extLst>
                    <a:ext uri="{A12FA001-AC4F-418D-AE19-62706E023703}">
                      <ahyp:hlinkClr xmlns:ahyp="http://schemas.microsoft.com/office/drawing/2018/hyperlinkcolor" val="tx"/>
                    </a:ext>
                  </a:extLst>
                </a:hlinkClick>
              </a:rPr>
              <a:t> on Long Short-</a:t>
            </a:r>
            <a:r>
              <a:rPr lang="it-IT" dirty="0" err="1">
                <a:solidFill>
                  <a:srgbClr val="CC9900"/>
                </a:solidFill>
                <a:hlinkClick r:id="rId4">
                  <a:extLst>
                    <a:ext uri="{A12FA001-AC4F-418D-AE19-62706E023703}">
                      <ahyp:hlinkClr xmlns:ahyp="http://schemas.microsoft.com/office/drawing/2018/hyperlinkcolor" val="tx"/>
                    </a:ext>
                  </a:extLst>
                </a:hlinkClick>
              </a:rPr>
              <a:t>Term</a:t>
            </a:r>
            <a:r>
              <a:rPr lang="it-IT" dirty="0">
                <a:solidFill>
                  <a:srgbClr val="CC9900"/>
                </a:solidFill>
                <a:hlinkClick r:id="rId4">
                  <a:extLst>
                    <a:ext uri="{A12FA001-AC4F-418D-AE19-62706E023703}">
                      <ahyp:hlinkClr xmlns:ahyp="http://schemas.microsoft.com/office/drawing/2018/hyperlinkcolor" val="tx"/>
                    </a:ext>
                  </a:extLst>
                </a:hlinkClick>
              </a:rPr>
              <a:t> Memory Network </a:t>
            </a:r>
            <a:r>
              <a:rPr lang="it-IT" dirty="0" err="1">
                <a:solidFill>
                  <a:srgbClr val="CC9900"/>
                </a:solidFill>
                <a:hlinkClick r:id="rId4">
                  <a:extLst>
                    <a:ext uri="{A12FA001-AC4F-418D-AE19-62706E023703}">
                      <ahyp:hlinkClr xmlns:ahyp="http://schemas.microsoft.com/office/drawing/2018/hyperlinkcolor" val="tx"/>
                    </a:ext>
                  </a:extLst>
                </a:hlinkClick>
              </a:rPr>
              <a:t>Modeling</a:t>
            </a:r>
            <a:r>
              <a:rPr lang="it-IT" dirty="0">
                <a:solidFill>
                  <a:srgbClr val="CC9900"/>
                </a:solidFill>
                <a:hlinkClick r:id="rId4">
                  <a:extLst>
                    <a:ext uri="{A12FA001-AC4F-418D-AE19-62706E023703}">
                      <ahyp:hlinkClr xmlns:ahyp="http://schemas.microsoft.com/office/drawing/2018/hyperlinkcolor" val="tx"/>
                    </a:ext>
                  </a:extLst>
                </a:hlinkClick>
              </a:rPr>
              <a:t> and </a:t>
            </a:r>
            <a:r>
              <a:rPr lang="it-IT" dirty="0" err="1">
                <a:solidFill>
                  <a:srgbClr val="CC9900"/>
                </a:solidFill>
                <a:hlinkClick r:id="rId4">
                  <a:extLst>
                    <a:ext uri="{A12FA001-AC4F-418D-AE19-62706E023703}">
                      <ahyp:hlinkClr xmlns:ahyp="http://schemas.microsoft.com/office/drawing/2018/hyperlinkcolor" val="tx"/>
                    </a:ext>
                  </a:extLst>
                </a:hlinkClick>
              </a:rPr>
              <a:t>Adaptive</a:t>
            </a:r>
            <a:r>
              <a:rPr lang="it-IT" dirty="0">
                <a:solidFill>
                  <a:srgbClr val="CC9900"/>
                </a:solidFill>
                <a:hlinkClick r:id="rId4">
                  <a:extLst>
                    <a:ext uri="{A12FA001-AC4F-418D-AE19-62706E023703}">
                      <ahyp:hlinkClr xmlns:ahyp="http://schemas.microsoft.com/office/drawing/2018/hyperlinkcolor" val="tx"/>
                    </a:ext>
                  </a:extLst>
                </a:hlinkClick>
              </a:rPr>
              <a:t> H-Infinity Filter.</a:t>
            </a:r>
            <a:endParaRPr lang="it-IT" dirty="0">
              <a:solidFill>
                <a:srgbClr val="CC9900"/>
              </a:solidFill>
            </a:endParaRPr>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4293289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5184532" y="2721114"/>
            <a:ext cx="1822935" cy="707886"/>
          </a:xfrm>
          <a:prstGeom prst="rect">
            <a:avLst/>
          </a:prstGeom>
          <a:noFill/>
        </p:spPr>
        <p:txBody>
          <a:bodyPr wrap="none" rtlCol="0">
            <a:spAutoFit/>
          </a:bodyPr>
          <a:lstStyle/>
          <a:p>
            <a:r>
              <a:rPr lang="it-IT" sz="4000"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424834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Table</a:t>
            </a:r>
            <a:r>
              <a:rPr lang="it-IT" sz="4000" b="1" dirty="0">
                <a:solidFill>
                  <a:schemeClr val="tx1"/>
                </a:solidFill>
                <a:latin typeface="Times New Roman" panose="02020603050405020304" pitchFamily="18" charset="0"/>
                <a:cs typeface="Times New Roman" panose="02020603050405020304" pitchFamily="18" charset="0"/>
              </a:rPr>
              <a:t> of </a:t>
            </a:r>
            <a:r>
              <a:rPr lang="it-IT" sz="4000" b="1" dirty="0" err="1">
                <a:solidFill>
                  <a:schemeClr val="tx1"/>
                </a:solidFill>
                <a:latin typeface="Times New Roman" panose="02020603050405020304" pitchFamily="18" charset="0"/>
                <a:cs typeface="Times New Roman" panose="02020603050405020304" pitchFamily="18" charset="0"/>
              </a:rPr>
              <a:t>contents</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a:bodyPr>
          <a:lstStyle/>
          <a:p>
            <a:pPr marL="544068" lvl="1" indent="-342900" algn="just">
              <a:buFont typeface="+mj-lt"/>
              <a:buAutoNum type="arabicPeriod"/>
            </a:pPr>
            <a:r>
              <a:rPr lang="it-IT" dirty="0"/>
              <a:t>Abstract</a:t>
            </a:r>
          </a:p>
          <a:p>
            <a:pPr marL="544068" lvl="1" indent="-342900" algn="just">
              <a:buFont typeface="+mj-lt"/>
              <a:buAutoNum type="arabicPeriod"/>
            </a:pPr>
            <a:r>
              <a:rPr lang="it-IT" dirty="0"/>
              <a:t>An </a:t>
            </a:r>
            <a:r>
              <a:rPr lang="it-IT" dirty="0" err="1"/>
              <a:t>overview</a:t>
            </a:r>
            <a:r>
              <a:rPr lang="it-IT" dirty="0"/>
              <a:t> on the </a:t>
            </a:r>
            <a:r>
              <a:rPr lang="it-IT" dirty="0" err="1"/>
              <a:t>main</a:t>
            </a:r>
            <a:r>
              <a:rPr lang="it-IT" dirty="0"/>
              <a:t> </a:t>
            </a:r>
            <a:r>
              <a:rPr lang="it-IT" dirty="0" err="1"/>
              <a:t>topics</a:t>
            </a:r>
            <a:endParaRPr lang="it-IT" dirty="0"/>
          </a:p>
          <a:p>
            <a:pPr marL="544068" lvl="1" indent="-342900" algn="just">
              <a:buFont typeface="+mj-lt"/>
              <a:buAutoNum type="arabicPeriod"/>
            </a:pPr>
            <a:r>
              <a:rPr lang="it-IT" dirty="0" err="1"/>
              <a:t>Typical</a:t>
            </a:r>
            <a:r>
              <a:rPr lang="it-IT" dirty="0"/>
              <a:t> </a:t>
            </a:r>
            <a:r>
              <a:rPr lang="it-IT" dirty="0" err="1"/>
              <a:t>approaches</a:t>
            </a:r>
            <a:r>
              <a:rPr lang="it-IT" dirty="0"/>
              <a:t> and </a:t>
            </a:r>
            <a:r>
              <a:rPr lang="it-IT" dirty="0" err="1"/>
              <a:t>their</a:t>
            </a:r>
            <a:r>
              <a:rPr lang="it-IT" dirty="0"/>
              <a:t> </a:t>
            </a:r>
            <a:r>
              <a:rPr lang="it-IT" dirty="0" err="1"/>
              <a:t>drawbacks</a:t>
            </a:r>
            <a:endParaRPr lang="it-IT" dirty="0"/>
          </a:p>
          <a:p>
            <a:pPr marL="544068" lvl="1" indent="-342900" algn="just">
              <a:buFont typeface="+mj-lt"/>
              <a:buAutoNum type="arabicPeriod"/>
            </a:pPr>
            <a:r>
              <a:rPr lang="it-IT" dirty="0"/>
              <a:t>Advanced </a:t>
            </a:r>
            <a:r>
              <a:rPr lang="it-IT" dirty="0" err="1"/>
              <a:t>approaches</a:t>
            </a:r>
            <a:endParaRPr lang="it-IT" dirty="0"/>
          </a:p>
          <a:p>
            <a:pPr marL="544068" lvl="1" indent="-342900" algn="just">
              <a:buFont typeface="+mj-lt"/>
              <a:buAutoNum type="arabicPeriod"/>
            </a:pPr>
            <a:r>
              <a:rPr lang="it-IT" sz="1800" dirty="0">
                <a:solidFill>
                  <a:schemeClr val="tx1"/>
                </a:solidFill>
                <a:cs typeface="Times New Roman" panose="02020603050405020304" pitchFamily="18" charset="0"/>
              </a:rPr>
              <a:t>State of </a:t>
            </a:r>
            <a:r>
              <a:rPr lang="it-IT" sz="1800" dirty="0" err="1">
                <a:solidFill>
                  <a:schemeClr val="tx1"/>
                </a:solidFill>
                <a:cs typeface="Times New Roman" panose="02020603050405020304" pitchFamily="18" charset="0"/>
              </a:rPr>
              <a:t>Charge</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Estimation</a:t>
            </a:r>
            <a:r>
              <a:rPr lang="it-IT" sz="1800" dirty="0">
                <a:solidFill>
                  <a:schemeClr val="tx1"/>
                </a:solidFill>
                <a:cs typeface="Times New Roman" panose="02020603050405020304" pitchFamily="18" charset="0"/>
              </a:rPr>
              <a:t> for Electric </a:t>
            </a:r>
            <a:r>
              <a:rPr lang="it-IT" sz="1800" dirty="0" err="1">
                <a:solidFill>
                  <a:schemeClr val="tx1"/>
                </a:solidFill>
                <a:cs typeface="Times New Roman" panose="02020603050405020304" pitchFamily="18" charset="0"/>
              </a:rPr>
              <a:t>Vehicle</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Battery</a:t>
            </a:r>
            <a:r>
              <a:rPr lang="it-IT" sz="1800" dirty="0">
                <a:solidFill>
                  <a:schemeClr val="tx1"/>
                </a:solidFill>
                <a:cs typeface="Times New Roman" panose="02020603050405020304" pitchFamily="18" charset="0"/>
              </a:rPr>
              <a:t> Management Systems Using the </a:t>
            </a:r>
            <a:r>
              <a:rPr lang="it-IT" sz="1800" dirty="0" err="1">
                <a:solidFill>
                  <a:schemeClr val="tx1"/>
                </a:solidFill>
                <a:cs typeface="Times New Roman" panose="02020603050405020304" pitchFamily="18" charset="0"/>
              </a:rPr>
              <a:t>Hybrid</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Recurrent</a:t>
            </a:r>
            <a:r>
              <a:rPr lang="it-IT" sz="1800" dirty="0">
                <a:solidFill>
                  <a:schemeClr val="tx1"/>
                </a:solidFill>
                <a:cs typeface="Times New Roman" panose="02020603050405020304" pitchFamily="18" charset="0"/>
              </a:rPr>
              <a:t> Learning </a:t>
            </a:r>
            <a:r>
              <a:rPr lang="it-IT" sz="1800" dirty="0" err="1">
                <a:solidFill>
                  <a:schemeClr val="tx1"/>
                </a:solidFill>
                <a:cs typeface="Times New Roman" panose="02020603050405020304" pitchFamily="18" charset="0"/>
              </a:rPr>
              <a:t>Approach</a:t>
            </a:r>
            <a:r>
              <a:rPr lang="it-IT" sz="1800" dirty="0">
                <a:solidFill>
                  <a:schemeClr val="tx1"/>
                </a:solidFill>
                <a:cs typeface="Times New Roman" panose="02020603050405020304" pitchFamily="18" charset="0"/>
              </a:rPr>
              <a:t> with </a:t>
            </a:r>
            <a:r>
              <a:rPr lang="it-IT" sz="1800" dirty="0" err="1">
                <a:solidFill>
                  <a:schemeClr val="tx1"/>
                </a:solidFill>
                <a:cs typeface="Times New Roman" panose="02020603050405020304" pitchFamily="18" charset="0"/>
              </a:rPr>
              <a:t>Explainable</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Artificial</a:t>
            </a:r>
            <a:r>
              <a:rPr lang="it-IT" sz="1800" dirty="0">
                <a:solidFill>
                  <a:schemeClr val="tx1"/>
                </a:solidFill>
                <a:cs typeface="Times New Roman" panose="02020603050405020304" pitchFamily="18" charset="0"/>
              </a:rPr>
              <a:t> Intelligence</a:t>
            </a:r>
          </a:p>
          <a:p>
            <a:pPr marL="544068" lvl="1" indent="-342900" algn="just">
              <a:buFont typeface="+mj-lt"/>
              <a:buAutoNum type="arabicPeriod"/>
            </a:pPr>
            <a:r>
              <a:rPr lang="it-IT" dirty="0" err="1">
                <a:solidFill>
                  <a:schemeClr val="tx1"/>
                </a:solidFill>
                <a:cs typeface="Times New Roman" panose="02020603050405020304" pitchFamily="18" charset="0"/>
              </a:rPr>
              <a:t>Synthetic</a:t>
            </a:r>
            <a:r>
              <a:rPr lang="it-IT" dirty="0">
                <a:solidFill>
                  <a:schemeClr val="tx1"/>
                </a:solidFill>
                <a:cs typeface="Times New Roman" panose="02020603050405020304" pitchFamily="18" charset="0"/>
              </a:rPr>
              <a:t> Stage of </a:t>
            </a:r>
            <a:r>
              <a:rPr lang="it-IT" dirty="0" err="1">
                <a:solidFill>
                  <a:schemeClr val="tx1"/>
                </a:solidFill>
                <a:cs typeface="Times New Roman" panose="02020603050405020304" pitchFamily="18" charset="0"/>
              </a:rPr>
              <a:t>Charge</a:t>
            </a:r>
            <a:r>
              <a:rPr lang="it-IT" dirty="0">
                <a:solidFill>
                  <a:schemeClr val="tx1"/>
                </a:solidFill>
                <a:cs typeface="Times New Roman" panose="02020603050405020304" pitchFamily="18" charset="0"/>
              </a:rPr>
              <a:t> </a:t>
            </a:r>
            <a:r>
              <a:rPr lang="it-IT" dirty="0" err="1">
                <a:solidFill>
                  <a:schemeClr val="tx1"/>
                </a:solidFill>
                <a:cs typeface="Times New Roman" panose="02020603050405020304" pitchFamily="18" charset="0"/>
              </a:rPr>
              <a:t>Estimation</a:t>
            </a:r>
            <a:r>
              <a:rPr lang="it-IT" dirty="0">
                <a:solidFill>
                  <a:schemeClr val="tx1"/>
                </a:solidFill>
                <a:cs typeface="Times New Roman" panose="02020603050405020304" pitchFamily="18" charset="0"/>
              </a:rPr>
              <a:t> for </a:t>
            </a:r>
            <a:r>
              <a:rPr lang="it-IT" dirty="0" err="1">
                <a:solidFill>
                  <a:schemeClr val="tx1"/>
                </a:solidFill>
                <a:cs typeface="Times New Roman" panose="02020603050405020304" pitchFamily="18" charset="0"/>
              </a:rPr>
              <a:t>Lithium-ion</a:t>
            </a:r>
            <a:r>
              <a:rPr lang="it-IT" dirty="0">
                <a:solidFill>
                  <a:schemeClr val="tx1"/>
                </a:solidFill>
                <a:cs typeface="Times New Roman" panose="02020603050405020304" pitchFamily="18" charset="0"/>
              </a:rPr>
              <a:t> </a:t>
            </a:r>
            <a:r>
              <a:rPr lang="it-IT" dirty="0" err="1">
                <a:solidFill>
                  <a:schemeClr val="tx1"/>
                </a:solidFill>
                <a:cs typeface="Times New Roman" panose="02020603050405020304" pitchFamily="18" charset="0"/>
              </a:rPr>
              <a:t>Batteries</a:t>
            </a:r>
            <a:r>
              <a:rPr lang="it-IT" dirty="0">
                <a:solidFill>
                  <a:schemeClr val="tx1"/>
                </a:solidFill>
                <a:cs typeface="Times New Roman" panose="02020603050405020304" pitchFamily="18" charset="0"/>
              </a:rPr>
              <a:t> </a:t>
            </a:r>
            <a:r>
              <a:rPr lang="it-IT" dirty="0" err="1">
                <a:solidFill>
                  <a:schemeClr val="tx1"/>
                </a:solidFill>
                <a:cs typeface="Times New Roman" panose="02020603050405020304" pitchFamily="18" charset="0"/>
              </a:rPr>
              <a:t>Based</a:t>
            </a:r>
            <a:r>
              <a:rPr lang="it-IT" dirty="0">
                <a:solidFill>
                  <a:schemeClr val="tx1"/>
                </a:solidFill>
                <a:cs typeface="Times New Roman" panose="02020603050405020304" pitchFamily="18" charset="0"/>
              </a:rPr>
              <a:t> on Long Short-</a:t>
            </a:r>
            <a:r>
              <a:rPr lang="it-IT" dirty="0" err="1">
                <a:solidFill>
                  <a:schemeClr val="tx1"/>
                </a:solidFill>
                <a:cs typeface="Times New Roman" panose="02020603050405020304" pitchFamily="18" charset="0"/>
              </a:rPr>
              <a:t>Term</a:t>
            </a:r>
            <a:r>
              <a:rPr lang="it-IT" dirty="0">
                <a:solidFill>
                  <a:schemeClr val="tx1"/>
                </a:solidFill>
                <a:cs typeface="Times New Roman" panose="02020603050405020304" pitchFamily="18" charset="0"/>
              </a:rPr>
              <a:t> Memory Network </a:t>
            </a:r>
            <a:r>
              <a:rPr lang="it-IT" dirty="0" err="1">
                <a:solidFill>
                  <a:schemeClr val="tx1"/>
                </a:solidFill>
                <a:cs typeface="Times New Roman" panose="02020603050405020304" pitchFamily="18" charset="0"/>
              </a:rPr>
              <a:t>Modeling</a:t>
            </a:r>
            <a:r>
              <a:rPr lang="it-IT" dirty="0">
                <a:solidFill>
                  <a:schemeClr val="tx1"/>
                </a:solidFill>
                <a:cs typeface="Times New Roman" panose="02020603050405020304" pitchFamily="18" charset="0"/>
              </a:rPr>
              <a:t> and </a:t>
            </a:r>
            <a:r>
              <a:rPr lang="it-IT" dirty="0" err="1">
                <a:solidFill>
                  <a:schemeClr val="tx1"/>
                </a:solidFill>
                <a:cs typeface="Times New Roman" panose="02020603050405020304" pitchFamily="18" charset="0"/>
              </a:rPr>
              <a:t>Adaptive</a:t>
            </a:r>
            <a:r>
              <a:rPr lang="it-IT" dirty="0">
                <a:solidFill>
                  <a:schemeClr val="tx1"/>
                </a:solidFill>
                <a:cs typeface="Times New Roman" panose="02020603050405020304" pitchFamily="18" charset="0"/>
              </a:rPr>
              <a:t> H-Infinity Filter</a:t>
            </a:r>
            <a:endParaRPr lang="it-IT" dirty="0"/>
          </a:p>
          <a:p>
            <a:pPr marL="544068" lvl="1" indent="-342900" algn="just">
              <a:buFont typeface="+mj-lt"/>
              <a:buAutoNum type="arabicPeriod"/>
            </a:pPr>
            <a:r>
              <a:rPr lang="it-IT" b="1" dirty="0" err="1">
                <a:cs typeface="Times New Roman" panose="02020603050405020304" pitchFamily="18" charset="0"/>
              </a:rPr>
              <a:t>Own</a:t>
            </a:r>
            <a:r>
              <a:rPr lang="it-IT" b="1" dirty="0">
                <a:cs typeface="Times New Roman" panose="02020603050405020304" pitchFamily="18" charset="0"/>
              </a:rPr>
              <a:t> </a:t>
            </a:r>
            <a:r>
              <a:rPr lang="it-IT" b="1" dirty="0" err="1">
                <a:cs typeface="Times New Roman" panose="02020603050405020304" pitchFamily="18" charset="0"/>
              </a:rPr>
              <a:t>implementation</a:t>
            </a:r>
            <a:r>
              <a:rPr lang="it-IT" dirty="0">
                <a:cs typeface="Times New Roman" panose="02020603050405020304" pitchFamily="18" charset="0"/>
              </a:rPr>
              <a:t>: </a:t>
            </a:r>
            <a:r>
              <a:rPr lang="it-IT" sz="1800" dirty="0">
                <a:cs typeface="Times New Roman" panose="02020603050405020304" pitchFamily="18" charset="0"/>
              </a:rPr>
              <a:t>SOC </a:t>
            </a:r>
            <a:r>
              <a:rPr lang="it-IT" sz="1800" dirty="0" err="1">
                <a:cs typeface="Times New Roman" panose="02020603050405020304" pitchFamily="18" charset="0"/>
              </a:rPr>
              <a:t>Estimation</a:t>
            </a:r>
            <a:r>
              <a:rPr lang="it-IT" sz="1800" dirty="0">
                <a:cs typeface="Times New Roman" panose="02020603050405020304" pitchFamily="18" charset="0"/>
              </a:rPr>
              <a:t> Using the Feed-</a:t>
            </a:r>
            <a:r>
              <a:rPr lang="it-IT" sz="1800" dirty="0" err="1">
                <a:cs typeface="Times New Roman" panose="02020603050405020304" pitchFamily="18" charset="0"/>
              </a:rPr>
              <a:t>Forward</a:t>
            </a:r>
            <a:r>
              <a:rPr lang="it-IT" sz="1800" dirty="0">
                <a:cs typeface="Times New Roman" panose="02020603050405020304" pitchFamily="18" charset="0"/>
              </a:rPr>
              <a:t> Learning </a:t>
            </a:r>
            <a:r>
              <a:rPr lang="it-IT" sz="1800" dirty="0" err="1">
                <a:cs typeface="Times New Roman" panose="02020603050405020304" pitchFamily="18" charset="0"/>
              </a:rPr>
              <a:t>Approach</a:t>
            </a:r>
            <a:r>
              <a:rPr lang="it-IT" sz="1800" dirty="0">
                <a:cs typeface="Times New Roman" panose="02020603050405020304" pitchFamily="18" charset="0"/>
              </a:rPr>
              <a:t> and Machine Learning Techniques with </a:t>
            </a:r>
            <a:r>
              <a:rPr lang="it-IT" sz="1800" dirty="0" err="1">
                <a:cs typeface="Times New Roman" panose="02020603050405020304" pitchFamily="18" charset="0"/>
              </a:rPr>
              <a:t>Explainable</a:t>
            </a:r>
            <a:r>
              <a:rPr lang="it-IT" sz="1800" dirty="0">
                <a:cs typeface="Times New Roman" panose="02020603050405020304" pitchFamily="18" charset="0"/>
              </a:rPr>
              <a:t> </a:t>
            </a:r>
            <a:r>
              <a:rPr lang="it-IT" sz="1800" dirty="0" err="1">
                <a:cs typeface="Times New Roman" panose="02020603050405020304" pitchFamily="18" charset="0"/>
              </a:rPr>
              <a:t>Artificial</a:t>
            </a:r>
            <a:r>
              <a:rPr lang="it-IT" sz="1800" dirty="0">
                <a:cs typeface="Times New Roman" panose="02020603050405020304" pitchFamily="18" charset="0"/>
              </a:rPr>
              <a:t> Intelligence</a:t>
            </a:r>
          </a:p>
          <a:p>
            <a:pPr marL="544068" lvl="1" indent="-342900" algn="just">
              <a:buFont typeface="+mj-lt"/>
              <a:buAutoNum type="arabicPeriod"/>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2087459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Abstract</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a:xfrm>
            <a:off x="1097280" y="2334418"/>
            <a:ext cx="4998720" cy="3534675"/>
          </a:xfrm>
        </p:spPr>
        <p:txBody>
          <a:bodyPr numCol="1"/>
          <a:lstStyle/>
          <a:p>
            <a:pPr lvl="1" algn="just"/>
            <a:r>
              <a:rPr lang="it-IT" dirty="0"/>
              <a:t>Accurate SOC </a:t>
            </a:r>
            <a:r>
              <a:rPr lang="it-IT" dirty="0" err="1"/>
              <a:t>estimation</a:t>
            </a:r>
            <a:r>
              <a:rPr lang="it-IT" dirty="0"/>
              <a:t>.</a:t>
            </a:r>
          </a:p>
          <a:p>
            <a:pPr lvl="1" algn="just"/>
            <a:endParaRPr lang="it-IT" dirty="0"/>
          </a:p>
          <a:p>
            <a:pPr lvl="1" algn="just"/>
            <a:r>
              <a:rPr lang="it-IT" dirty="0" err="1"/>
              <a:t>Estimation</a:t>
            </a:r>
            <a:r>
              <a:rPr lang="it-IT" dirty="0"/>
              <a:t> SOC </a:t>
            </a:r>
            <a:r>
              <a:rPr lang="it-IT" dirty="0" err="1"/>
              <a:t>remains</a:t>
            </a:r>
            <a:r>
              <a:rPr lang="it-IT" dirty="0"/>
              <a:t> a challenge.</a:t>
            </a:r>
          </a:p>
          <a:p>
            <a:pPr lvl="1" algn="just"/>
            <a:endParaRPr lang="it-IT" dirty="0"/>
          </a:p>
          <a:p>
            <a:pPr lvl="1" algn="just"/>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a:p>
            <a:pPr lvl="1" algn="just"/>
            <a:endParaRPr lang="it-IT" dirty="0"/>
          </a:p>
          <a:p>
            <a:pPr lvl="1" algn="just"/>
            <a:endParaRPr lang="it-IT" dirty="0"/>
          </a:p>
          <a:p>
            <a:pPr lvl="1" algn="just"/>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pic>
        <p:nvPicPr>
          <p:cNvPr id="3" name="Immagine 2" descr="Immagine che contiene testo, Cellulare, schermata, design&#10;&#10;Descrizione generata automaticamente">
            <a:extLst>
              <a:ext uri="{FF2B5EF4-FFF2-40B4-BE49-F238E27FC236}">
                <a16:creationId xmlns:a16="http://schemas.microsoft.com/office/drawing/2014/main" id="{E8C5FD57-FA5F-0001-5D48-55EA69DC9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1" y="1845734"/>
            <a:ext cx="4712899" cy="3534674"/>
          </a:xfrm>
          <a:prstGeom prst="rect">
            <a:avLst/>
          </a:prstGeom>
        </p:spPr>
      </p:pic>
    </p:spTree>
    <p:extLst>
      <p:ext uri="{BB962C8B-B14F-4D97-AF65-F5344CB8AC3E}">
        <p14:creationId xmlns:p14="http://schemas.microsoft.com/office/powerpoint/2010/main" val="2559410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An </a:t>
            </a:r>
            <a:r>
              <a:rPr lang="it-IT" sz="4800" b="1" dirty="0" err="1">
                <a:solidFill>
                  <a:schemeClr val="tx1"/>
                </a:solidFill>
                <a:latin typeface="Times New Roman" panose="02020603050405020304" pitchFamily="18" charset="0"/>
                <a:cs typeface="Times New Roman" panose="02020603050405020304" pitchFamily="18" charset="0"/>
              </a:rPr>
              <a:t>overview</a:t>
            </a:r>
            <a:r>
              <a:rPr lang="it-IT" sz="4800" b="1" dirty="0">
                <a:solidFill>
                  <a:schemeClr val="tx1"/>
                </a:solidFill>
                <a:latin typeface="Times New Roman" panose="02020603050405020304" pitchFamily="18" charset="0"/>
                <a:cs typeface="Times New Roman" panose="02020603050405020304" pitchFamily="18" charset="0"/>
              </a:rPr>
              <a:t> on the </a:t>
            </a:r>
            <a:r>
              <a:rPr lang="it-IT" sz="4800" b="1" dirty="0" err="1">
                <a:solidFill>
                  <a:schemeClr val="tx1"/>
                </a:solidFill>
                <a:latin typeface="Times New Roman" panose="02020603050405020304" pitchFamily="18" charset="0"/>
                <a:cs typeface="Times New Roman" panose="02020603050405020304" pitchFamily="18" charset="0"/>
              </a:rPr>
              <a:t>main</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topics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a:xfrm>
            <a:off x="1097280" y="1845734"/>
            <a:ext cx="4998720" cy="4023360"/>
          </a:xfrm>
        </p:spPr>
        <p:txBody>
          <a:bodyPr/>
          <a:lstStyle/>
          <a:p>
            <a:pPr lvl="1" algn="just"/>
            <a:endParaRPr lang="it-IT" dirty="0"/>
          </a:p>
          <a:p>
            <a:pPr lvl="1" algn="just"/>
            <a:r>
              <a:rPr lang="it-IT" dirty="0" err="1"/>
              <a:t>What’s</a:t>
            </a:r>
            <a:r>
              <a:rPr lang="it-IT" dirty="0"/>
              <a:t> SOC and DOD?</a:t>
            </a:r>
          </a:p>
          <a:p>
            <a:pPr lvl="1" algn="just"/>
            <a:endParaRPr lang="it-IT" dirty="0"/>
          </a:p>
          <a:p>
            <a:pPr lvl="1" algn="just"/>
            <a:r>
              <a:rPr lang="it-IT" dirty="0" err="1"/>
              <a:t>What’s</a:t>
            </a:r>
            <a:r>
              <a:rPr lang="it-IT" dirty="0"/>
              <a:t> </a:t>
            </a:r>
            <a:r>
              <a:rPr lang="it-IT" dirty="0" err="1"/>
              <a:t>Battery</a:t>
            </a:r>
            <a:r>
              <a:rPr lang="it-IT" dirty="0"/>
              <a:t> Management System and </a:t>
            </a:r>
            <a:r>
              <a:rPr lang="it-IT" dirty="0" err="1"/>
              <a:t>why</a:t>
            </a:r>
            <a:r>
              <a:rPr lang="it-IT" dirty="0"/>
              <a:t> </a:t>
            </a:r>
            <a:r>
              <a:rPr lang="it-IT" dirty="0" err="1"/>
              <a:t>is</a:t>
            </a:r>
            <a:r>
              <a:rPr lang="it-IT" dirty="0"/>
              <a:t> </a:t>
            </a:r>
            <a:r>
              <a:rPr lang="it-IT" dirty="0" err="1"/>
              <a:t>it</a:t>
            </a:r>
            <a:r>
              <a:rPr lang="it-IT" dirty="0"/>
              <a:t> so </a:t>
            </a:r>
            <a:r>
              <a:rPr lang="it-IT" dirty="0" err="1"/>
              <a:t>important</a:t>
            </a:r>
            <a:r>
              <a:rPr lang="it-IT" dirty="0"/>
              <a:t>?</a:t>
            </a:r>
          </a:p>
          <a:p>
            <a:pPr lvl="1" algn="just"/>
            <a:endParaRPr lang="it-IT" dirty="0"/>
          </a:p>
          <a:p>
            <a:pPr lvl="1" algn="just"/>
            <a:r>
              <a:rPr lang="it-IT" dirty="0" err="1"/>
              <a:t>Battery</a:t>
            </a:r>
            <a:r>
              <a:rPr lang="it-IT" dirty="0"/>
              <a:t> pack, </a:t>
            </a:r>
            <a:r>
              <a:rPr lang="it-IT" dirty="0" err="1"/>
              <a:t>modules</a:t>
            </a:r>
            <a:r>
              <a:rPr lang="it-IT" dirty="0"/>
              <a:t> and </a:t>
            </a:r>
            <a:r>
              <a:rPr lang="it-IT" dirty="0" err="1"/>
              <a:t>cells</a:t>
            </a:r>
            <a:r>
              <a:rPr lang="it-IT" dirty="0"/>
              <a:t>.</a:t>
            </a:r>
          </a:p>
          <a:p>
            <a:pPr lvl="1" algn="just"/>
            <a:endParaRPr lang="it-IT" dirty="0"/>
          </a:p>
          <a:p>
            <a:pPr lvl="1" algn="just"/>
            <a:r>
              <a:rPr lang="it-IT" dirty="0" err="1"/>
              <a:t>Lithium-ion</a:t>
            </a:r>
            <a:r>
              <a:rPr lang="it-IT" dirty="0"/>
              <a:t> </a:t>
            </a:r>
            <a:r>
              <a:rPr lang="it-IT" dirty="0" err="1"/>
              <a:t>cells</a:t>
            </a:r>
            <a:r>
              <a:rPr lang="it-IT" dirty="0"/>
              <a:t>.</a:t>
            </a:r>
          </a:p>
          <a:p>
            <a:pPr lvl="1" algn="just"/>
            <a:endParaRPr lang="it-IT" dirty="0"/>
          </a:p>
          <a:p>
            <a:pPr lvl="1" algn="just"/>
            <a:endParaRPr lang="it-IT" dirty="0"/>
          </a:p>
          <a:p>
            <a:pPr lvl="1" algn="just"/>
            <a:endParaRPr lang="it-IT" dirty="0"/>
          </a:p>
          <a:p>
            <a:pPr marL="0" indent="0">
              <a:buNone/>
            </a:pPr>
            <a:endParaRPr lang="it-IT" dirty="0"/>
          </a:p>
        </p:txBody>
      </p:sp>
      <p:pic>
        <p:nvPicPr>
          <p:cNvPr id="7" name="Immagine 6">
            <a:extLst>
              <a:ext uri="{FF2B5EF4-FFF2-40B4-BE49-F238E27FC236}">
                <a16:creationId xmlns:a16="http://schemas.microsoft.com/office/drawing/2014/main" id="{BA681F3C-8CBF-4461-083D-B5FF329A88C1}"/>
              </a:ext>
            </a:extLst>
          </p:cNvPr>
          <p:cNvPicPr>
            <a:picLocks noChangeAspect="1"/>
          </p:cNvPicPr>
          <p:nvPr/>
        </p:nvPicPr>
        <p:blipFill>
          <a:blip r:embed="rId3"/>
          <a:stretch>
            <a:fillRect/>
          </a:stretch>
        </p:blipFill>
        <p:spPr>
          <a:xfrm>
            <a:off x="8408034" y="2771488"/>
            <a:ext cx="2747646" cy="2171852"/>
          </a:xfrm>
          <a:prstGeom prst="rect">
            <a:avLst/>
          </a:prstGeom>
        </p:spPr>
      </p:pic>
      <p:pic>
        <p:nvPicPr>
          <p:cNvPr id="9" name="Immagine 8" descr="Immagine che contiene testo, schermata, Elementi grafici, logo&#10;&#10;Descrizione generata automaticamente">
            <a:extLst>
              <a:ext uri="{FF2B5EF4-FFF2-40B4-BE49-F238E27FC236}">
                <a16:creationId xmlns:a16="http://schemas.microsoft.com/office/drawing/2014/main" id="{E453C071-75A8-69D5-6518-B25BAD10F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45734"/>
            <a:ext cx="2563090" cy="1682028"/>
          </a:xfrm>
          <a:prstGeom prst="rect">
            <a:avLst/>
          </a:prstGeom>
        </p:spPr>
      </p:pic>
      <p:pic>
        <p:nvPicPr>
          <p:cNvPr id="11" name="Immagine 10">
            <a:extLst>
              <a:ext uri="{FF2B5EF4-FFF2-40B4-BE49-F238E27FC236}">
                <a16:creationId xmlns:a16="http://schemas.microsoft.com/office/drawing/2014/main" id="{5AC98CCA-0F9B-CC8A-FCA0-8EB56B61D629}"/>
              </a:ext>
            </a:extLst>
          </p:cNvPr>
          <p:cNvPicPr>
            <a:picLocks noChangeAspect="1"/>
          </p:cNvPicPr>
          <p:nvPr/>
        </p:nvPicPr>
        <p:blipFill>
          <a:blip r:embed="rId5"/>
          <a:stretch>
            <a:fillRect/>
          </a:stretch>
        </p:blipFill>
        <p:spPr>
          <a:xfrm>
            <a:off x="4172358" y="4201158"/>
            <a:ext cx="4235676" cy="1667936"/>
          </a:xfrm>
          <a:prstGeom prst="rect">
            <a:avLst/>
          </a:prstGeom>
        </p:spPr>
      </p:pic>
    </p:spTree>
    <p:extLst>
      <p:ext uri="{BB962C8B-B14F-4D97-AF65-F5344CB8AC3E}">
        <p14:creationId xmlns:p14="http://schemas.microsoft.com/office/powerpoint/2010/main" val="401352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Typical</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approaches</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their</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drawbacks</a:t>
            </a:r>
            <a:endParaRPr lang="en-US" dirty="0"/>
          </a:p>
        </p:txBody>
      </p:sp>
      <p:grpSp>
        <p:nvGrpSpPr>
          <p:cNvPr id="15" name="Gruppo 14">
            <a:extLst>
              <a:ext uri="{FF2B5EF4-FFF2-40B4-BE49-F238E27FC236}">
                <a16:creationId xmlns:a16="http://schemas.microsoft.com/office/drawing/2014/main" id="{3DC65AB2-8A9C-6054-3E57-6349A07C4249}"/>
              </a:ext>
            </a:extLst>
          </p:cNvPr>
          <p:cNvGrpSpPr/>
          <p:nvPr/>
        </p:nvGrpSpPr>
        <p:grpSpPr>
          <a:xfrm>
            <a:off x="2072504" y="1967696"/>
            <a:ext cx="2914772" cy="3512525"/>
            <a:chOff x="1097280" y="1967696"/>
            <a:chExt cx="2914772" cy="3512525"/>
          </a:xfrm>
        </p:grpSpPr>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C4BEF937-468D-6CE7-879C-419F7CD56266}"/>
                    </a:ext>
                  </a:extLst>
                </p:cNvPr>
                <p:cNvSpPr txBox="1"/>
                <p:nvPr/>
              </p:nvSpPr>
              <p:spPr>
                <a:xfrm>
                  <a:off x="1097280" y="1967696"/>
                  <a:ext cx="2914772" cy="646331"/>
                </a:xfrm>
                <a:prstGeom prst="rect">
                  <a:avLst/>
                </a:prstGeom>
                <a:noFill/>
              </p:spPr>
              <p:txBody>
                <a:bodyPr wrap="none" rtlCol="0">
                  <a:spAutoFit/>
                </a:bodyPr>
                <a:lstStyle/>
                <a:p>
                  <a:r>
                    <a:rPr lang="it-IT" dirty="0"/>
                    <a:t>Open Circuit Voltage Method</a:t>
                  </a: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𝑉</m:t>
                            </m:r>
                          </m:e>
                          <m:sub>
                            <m:r>
                              <a:rPr lang="it-IT" b="0" i="1" smtClean="0">
                                <a:latin typeface="Cambria Math" panose="02040503050406030204" pitchFamily="18" charset="0"/>
                              </a:rPr>
                              <m:t>𝑂𝐶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𝑎</m:t>
                            </m:r>
                          </m:e>
                          <m:sub>
                            <m:r>
                              <a:rPr lang="it-IT" b="0" i="1" smtClean="0">
                                <a:latin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𝑆𝑂𝐶</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𝑎</m:t>
                            </m:r>
                          </m:e>
                          <m:sub>
                            <m:r>
                              <a:rPr lang="it-IT"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12" name="CasellaDiTesto 11">
                  <a:extLst>
                    <a:ext uri="{FF2B5EF4-FFF2-40B4-BE49-F238E27FC236}">
                      <a16:creationId xmlns:a16="http://schemas.microsoft.com/office/drawing/2014/main" id="{C4BEF937-468D-6CE7-879C-419F7CD56266}"/>
                    </a:ext>
                  </a:extLst>
                </p:cNvPr>
                <p:cNvSpPr txBox="1">
                  <a:spLocks noRot="1" noChangeAspect="1" noMove="1" noResize="1" noEditPoints="1" noAdjustHandles="1" noChangeArrowheads="1" noChangeShapeType="1" noTextEdit="1"/>
                </p:cNvSpPr>
                <p:nvPr/>
              </p:nvSpPr>
              <p:spPr>
                <a:xfrm>
                  <a:off x="1097280" y="1967696"/>
                  <a:ext cx="2914772" cy="646331"/>
                </a:xfrm>
                <a:prstGeom prst="rect">
                  <a:avLst/>
                </a:prstGeom>
                <a:blipFill>
                  <a:blip r:embed="rId3"/>
                  <a:stretch>
                    <a:fillRect l="-1883" t="-5660" r="-1046"/>
                  </a:stretch>
                </a:blipFill>
              </p:spPr>
              <p:txBody>
                <a:bodyPr/>
                <a:lstStyle/>
                <a:p>
                  <a:r>
                    <a:rPr lang="en-US">
                      <a:noFill/>
                    </a:rPr>
                    <a:t> </a:t>
                  </a:r>
                </a:p>
              </p:txBody>
            </p:sp>
          </mc:Fallback>
        </mc:AlternateContent>
        <p:pic>
          <p:nvPicPr>
            <p:cNvPr id="14" name="Immagine 13" descr="Immagine che contiene diagramma, linea, Diagramma, testo&#10;&#10;Descrizione generata automaticamente">
              <a:extLst>
                <a:ext uri="{FF2B5EF4-FFF2-40B4-BE49-F238E27FC236}">
                  <a16:creationId xmlns:a16="http://schemas.microsoft.com/office/drawing/2014/main" id="{D9C61D57-471F-2423-DC3C-CA23FBDC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14027"/>
              <a:ext cx="2914772" cy="2866194"/>
            </a:xfrm>
            <a:prstGeom prst="rect">
              <a:avLst/>
            </a:prstGeom>
          </p:spPr>
        </p:pic>
      </p:gr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EBA638D-412D-2AEA-570A-6D00C294AE4B}"/>
                  </a:ext>
                </a:extLst>
              </p:cNvPr>
              <p:cNvSpPr txBox="1"/>
              <p:nvPr/>
            </p:nvSpPr>
            <p:spPr>
              <a:xfrm>
                <a:off x="6620717" y="1967696"/>
                <a:ext cx="3350533" cy="943785"/>
              </a:xfrm>
              <a:prstGeom prst="rect">
                <a:avLst/>
              </a:prstGeom>
              <a:noFill/>
            </p:spPr>
            <p:txBody>
              <a:bodyPr wrap="none" rtlCol="0">
                <a:spAutoFit/>
              </a:bodyPr>
              <a:lstStyle/>
              <a:p>
                <a:r>
                  <a:rPr lang="it-IT" dirty="0"/>
                  <a:t>Coulomb </a:t>
                </a:r>
                <a:r>
                  <a:rPr lang="it-IT" dirty="0" err="1"/>
                  <a:t>Counting</a:t>
                </a:r>
                <a:r>
                  <a:rPr lang="it-IT" dirty="0"/>
                  <a:t> Method</a:t>
                </a: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𝐼</m:t>
                          </m:r>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xmlns="">
          <p:sp>
            <p:nvSpPr>
              <p:cNvPr id="16" name="CasellaDiTesto 15">
                <a:extLst>
                  <a:ext uri="{FF2B5EF4-FFF2-40B4-BE49-F238E27FC236}">
                    <a16:creationId xmlns:a16="http://schemas.microsoft.com/office/drawing/2014/main" id="{1EBA638D-412D-2AEA-570A-6D00C294AE4B}"/>
                  </a:ext>
                </a:extLst>
              </p:cNvPr>
              <p:cNvSpPr txBox="1">
                <a:spLocks noRot="1" noChangeAspect="1" noMove="1" noResize="1" noEditPoints="1" noAdjustHandles="1" noChangeArrowheads="1" noChangeShapeType="1" noTextEdit="1"/>
              </p:cNvSpPr>
              <p:nvPr/>
            </p:nvSpPr>
            <p:spPr>
              <a:xfrm>
                <a:off x="6620717" y="1967696"/>
                <a:ext cx="3350533" cy="943785"/>
              </a:xfrm>
              <a:prstGeom prst="rect">
                <a:avLst/>
              </a:prstGeom>
              <a:blipFill>
                <a:blip r:embed="rId5"/>
                <a:stretch>
                  <a:fillRect l="-1455" t="-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349795A-DE2A-064D-D567-393E0FB555FE}"/>
                  </a:ext>
                </a:extLst>
              </p:cNvPr>
              <p:cNvSpPr txBox="1"/>
              <p:nvPr/>
            </p:nvSpPr>
            <p:spPr>
              <a:xfrm>
                <a:off x="6472471" y="4047124"/>
                <a:ext cx="3647024" cy="1220783"/>
              </a:xfrm>
              <a:prstGeom prst="rect">
                <a:avLst/>
              </a:prstGeom>
              <a:noFill/>
            </p:spPr>
            <p:txBody>
              <a:bodyPr wrap="none" rtlCol="0">
                <a:spAutoFit/>
              </a:bodyPr>
              <a:lstStyle/>
              <a:p>
                <a:r>
                  <a:rPr lang="it-IT" dirty="0"/>
                  <a:t>Modified Coulomb </a:t>
                </a:r>
                <a:r>
                  <a:rPr lang="it-IT" dirty="0" err="1"/>
                  <a:t>Counting</a:t>
                </a:r>
                <a:r>
                  <a:rPr lang="it-IT" dirty="0"/>
                  <a:t> Method</a:t>
                </a: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sSup>
                        <m:sSupPr>
                          <m:ctrlPr>
                            <a:rPr lang="it-IT" b="0" i="1" smtClean="0">
                              <a:latin typeface="Cambria Math" panose="02040503050406030204" pitchFamily="18" charset="0"/>
                              <a:ea typeface="Cambria Math" panose="02040503050406030204" pitchFamily="18" charset="0"/>
                            </a:rPr>
                          </m:ctrlPr>
                        </m:sSupPr>
                        <m:e>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0</m:t>
                          </m:r>
                        </m:sub>
                      </m:sSub>
                    </m:oMath>
                  </m:oMathPara>
                </a14:m>
                <a:endParaRPr lang="it-IT"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xmlns="">
          <p:sp>
            <p:nvSpPr>
              <p:cNvPr id="20" name="CasellaDiTesto 19">
                <a:extLst>
                  <a:ext uri="{FF2B5EF4-FFF2-40B4-BE49-F238E27FC236}">
                    <a16:creationId xmlns:a16="http://schemas.microsoft.com/office/drawing/2014/main" id="{1349795A-DE2A-064D-D567-393E0FB555FE}"/>
                  </a:ext>
                </a:extLst>
              </p:cNvPr>
              <p:cNvSpPr txBox="1">
                <a:spLocks noRot="1" noChangeAspect="1" noMove="1" noResize="1" noEditPoints="1" noAdjustHandles="1" noChangeArrowheads="1" noChangeShapeType="1" noTextEdit="1"/>
              </p:cNvSpPr>
              <p:nvPr/>
            </p:nvSpPr>
            <p:spPr>
              <a:xfrm>
                <a:off x="6472471" y="4047124"/>
                <a:ext cx="3647024" cy="1220783"/>
              </a:xfrm>
              <a:prstGeom prst="rect">
                <a:avLst/>
              </a:prstGeom>
              <a:blipFill>
                <a:blip r:embed="rId6"/>
                <a:stretch>
                  <a:fillRect l="-1505" t="-3000" r="-669"/>
                </a:stretch>
              </a:blipFill>
            </p:spPr>
            <p:txBody>
              <a:bodyPr/>
              <a:lstStyle/>
              <a:p>
                <a:r>
                  <a:rPr lang="en-US">
                    <a:noFill/>
                  </a:rPr>
                  <a:t> </a:t>
                </a:r>
              </a:p>
            </p:txBody>
          </p:sp>
        </mc:Fallback>
      </mc:AlternateContent>
    </p:spTree>
    <p:extLst>
      <p:ext uri="{BB962C8B-B14F-4D97-AF65-F5344CB8AC3E}">
        <p14:creationId xmlns:p14="http://schemas.microsoft.com/office/powerpoint/2010/main" val="1887764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Advanced </a:t>
            </a:r>
            <a:r>
              <a:rPr lang="it-IT" sz="4800" b="1" dirty="0" err="1">
                <a:solidFill>
                  <a:schemeClr val="tx1"/>
                </a:solidFill>
                <a:latin typeface="Times New Roman" panose="02020603050405020304" pitchFamily="18" charset="0"/>
                <a:cs typeface="Times New Roman" panose="02020603050405020304" pitchFamily="18" charset="0"/>
              </a:rPr>
              <a:t>approaches</a:t>
            </a:r>
            <a:endParaRPr lang="en-US" dirty="0"/>
          </a:p>
        </p:txBody>
      </p:sp>
      <p:sp>
        <p:nvSpPr>
          <p:cNvPr id="7" name="Segnaposto contenuto 6">
            <a:extLst>
              <a:ext uri="{FF2B5EF4-FFF2-40B4-BE49-F238E27FC236}">
                <a16:creationId xmlns:a16="http://schemas.microsoft.com/office/drawing/2014/main" id="{C35B2A7D-5348-0DE8-B29E-36213700DA62}"/>
              </a:ext>
            </a:extLst>
          </p:cNvPr>
          <p:cNvSpPr>
            <a:spLocks noGrp="1"/>
          </p:cNvSpPr>
          <p:nvPr>
            <p:ph idx="1"/>
          </p:nvPr>
        </p:nvSpPr>
        <p:spPr/>
        <p:txBody>
          <a:bodyPr>
            <a:normAutofit/>
          </a:bodyPr>
          <a:lstStyle/>
          <a:p>
            <a:pPr lvl="1" algn="just"/>
            <a:r>
              <a:rPr lang="it-IT" dirty="0"/>
              <a:t>State of </a:t>
            </a:r>
            <a:r>
              <a:rPr lang="it-IT" dirty="0" err="1"/>
              <a:t>Charge</a:t>
            </a:r>
            <a:r>
              <a:rPr lang="it-IT" dirty="0"/>
              <a:t> </a:t>
            </a:r>
            <a:r>
              <a:rPr lang="it-IT" dirty="0" err="1"/>
              <a:t>Estimation</a:t>
            </a:r>
            <a:r>
              <a:rPr lang="it-IT" dirty="0"/>
              <a:t> for Electric </a:t>
            </a:r>
            <a:r>
              <a:rPr lang="it-IT" dirty="0" err="1"/>
              <a:t>Vehicle</a:t>
            </a:r>
            <a:r>
              <a:rPr lang="it-IT" dirty="0"/>
              <a:t> </a:t>
            </a:r>
            <a:r>
              <a:rPr lang="it-IT" dirty="0" err="1"/>
              <a:t>Battery</a:t>
            </a:r>
            <a:r>
              <a:rPr lang="it-IT" dirty="0"/>
              <a:t> Management Systems Using the </a:t>
            </a:r>
            <a:r>
              <a:rPr lang="it-IT" dirty="0" err="1"/>
              <a:t>Hybrid</a:t>
            </a:r>
            <a:r>
              <a:rPr lang="it-IT" dirty="0"/>
              <a:t> </a:t>
            </a:r>
            <a:r>
              <a:rPr lang="it-IT" dirty="0" err="1"/>
              <a:t>Recurrent</a:t>
            </a:r>
            <a:r>
              <a:rPr lang="it-IT" dirty="0"/>
              <a:t> Learning </a:t>
            </a:r>
            <a:r>
              <a:rPr lang="it-IT" dirty="0" err="1"/>
              <a:t>Approach</a:t>
            </a:r>
            <a:r>
              <a:rPr lang="it-IT" dirty="0"/>
              <a:t> with </a:t>
            </a:r>
            <a:r>
              <a:rPr lang="it-IT" dirty="0" err="1"/>
              <a:t>Explainable</a:t>
            </a:r>
            <a:r>
              <a:rPr lang="it-IT" dirty="0"/>
              <a:t> </a:t>
            </a:r>
            <a:r>
              <a:rPr lang="it-IT" dirty="0" err="1"/>
              <a:t>Artificial</a:t>
            </a:r>
            <a:r>
              <a:rPr lang="it-IT" dirty="0"/>
              <a:t> Intelligence: </a:t>
            </a:r>
            <a:r>
              <a:rPr lang="it-IT" dirty="0">
                <a:solidFill>
                  <a:srgbClr val="CC9900"/>
                </a:solidFill>
                <a:hlinkClick r:id="rId2">
                  <a:extLst>
                    <a:ext uri="{A12FA001-AC4F-418D-AE19-62706E023703}">
                      <ahyp:hlinkClr xmlns:ahyp="http://schemas.microsoft.com/office/drawing/2018/hyperlinkcolor" val="tx"/>
                    </a:ext>
                  </a:extLst>
                </a:hlinkClick>
              </a:rPr>
              <a:t>https://doi.org/10.3390/en15218003</a:t>
            </a:r>
            <a:endParaRPr lang="it-IT" dirty="0">
              <a:solidFill>
                <a:srgbClr val="CC9900"/>
              </a:solidFill>
            </a:endParaRPr>
          </a:p>
          <a:p>
            <a:pPr marL="544068" lvl="1" indent="-342900" algn="just">
              <a:buFont typeface="+mj-lt"/>
              <a:buAutoNum type="arabicPeriod"/>
            </a:pPr>
            <a:endParaRPr lang="it-IT" dirty="0"/>
          </a:p>
          <a:p>
            <a:pPr lvl="1" algn="just"/>
            <a:r>
              <a:rPr lang="it-IT" dirty="0" err="1"/>
              <a:t>Synthetic</a:t>
            </a:r>
            <a:r>
              <a:rPr lang="it-IT" dirty="0"/>
              <a:t> Stage of </a:t>
            </a:r>
            <a:r>
              <a:rPr lang="it-IT" dirty="0" err="1"/>
              <a:t>Charge</a:t>
            </a:r>
            <a:r>
              <a:rPr lang="it-IT" dirty="0"/>
              <a:t> </a:t>
            </a:r>
            <a:r>
              <a:rPr lang="it-IT" dirty="0" err="1"/>
              <a:t>Estimation</a:t>
            </a:r>
            <a:r>
              <a:rPr lang="it-IT" dirty="0"/>
              <a:t> for </a:t>
            </a:r>
            <a:r>
              <a:rPr lang="it-IT" dirty="0" err="1"/>
              <a:t>Lithium-ion</a:t>
            </a:r>
            <a:r>
              <a:rPr lang="it-IT" dirty="0"/>
              <a:t> </a:t>
            </a:r>
            <a:r>
              <a:rPr lang="it-IT" dirty="0" err="1"/>
              <a:t>Batteries</a:t>
            </a:r>
            <a:r>
              <a:rPr lang="it-IT" dirty="0"/>
              <a:t> </a:t>
            </a:r>
            <a:r>
              <a:rPr lang="it-IT" dirty="0" err="1"/>
              <a:t>Based</a:t>
            </a:r>
            <a:r>
              <a:rPr lang="it-IT" dirty="0"/>
              <a:t> on Long Short-</a:t>
            </a:r>
            <a:r>
              <a:rPr lang="it-IT" dirty="0" err="1"/>
              <a:t>Term</a:t>
            </a:r>
            <a:r>
              <a:rPr lang="it-IT" dirty="0"/>
              <a:t> Memory Network </a:t>
            </a:r>
            <a:r>
              <a:rPr lang="it-IT" dirty="0" err="1"/>
              <a:t>Modeling</a:t>
            </a:r>
            <a:r>
              <a:rPr lang="it-IT" dirty="0"/>
              <a:t> and </a:t>
            </a:r>
            <a:r>
              <a:rPr lang="it-IT" dirty="0" err="1"/>
              <a:t>Adaptive</a:t>
            </a:r>
            <a:r>
              <a:rPr lang="it-IT" dirty="0"/>
              <a:t> H-Infinity Filter: </a:t>
            </a:r>
            <a:r>
              <a:rPr lang="it-IT" dirty="0">
                <a:solidFill>
                  <a:srgbClr val="CC9900"/>
                </a:solidFill>
                <a:hlinkClick r:id="rId3">
                  <a:extLst>
                    <a:ext uri="{A12FA001-AC4F-418D-AE19-62706E023703}">
                      <ahyp:hlinkClr xmlns:ahyp="http://schemas.microsoft.com/office/drawing/2018/hyperlinkcolor" val="tx"/>
                    </a:ext>
                  </a:extLst>
                </a:hlinkClick>
              </a:rPr>
              <a:t>https://doi.org/10.1016/j.energy.2021.120630</a:t>
            </a:r>
            <a:endParaRPr lang="it-IT" dirty="0">
              <a:solidFill>
                <a:srgbClr val="CC9900"/>
              </a:solidFill>
            </a:endParaRPr>
          </a:p>
          <a:p>
            <a:pPr marL="201168" lvl="1" indent="0" algn="just">
              <a:buNone/>
            </a:pPr>
            <a:endParaRPr lang="it-IT" dirty="0"/>
          </a:p>
          <a:p>
            <a:endParaRPr lang="en-US" dirty="0"/>
          </a:p>
        </p:txBody>
      </p:sp>
    </p:spTree>
    <p:extLst>
      <p:ext uri="{BB962C8B-B14F-4D97-AF65-F5344CB8AC3E}">
        <p14:creationId xmlns:p14="http://schemas.microsoft.com/office/powerpoint/2010/main" val="18328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65" name="CasellaDiTesto 64">
            <a:extLst>
              <a:ext uri="{FF2B5EF4-FFF2-40B4-BE49-F238E27FC236}">
                <a16:creationId xmlns:a16="http://schemas.microsoft.com/office/drawing/2014/main" id="{EEE7C028-0D1B-8EC7-E474-1BF0E5583202}"/>
              </a:ext>
            </a:extLst>
          </p:cNvPr>
          <p:cNvSpPr txBox="1"/>
          <p:nvPr/>
        </p:nvSpPr>
        <p:spPr>
          <a:xfrm>
            <a:off x="1017066" y="1807337"/>
            <a:ext cx="10077653" cy="369332"/>
          </a:xfrm>
          <a:prstGeom prst="rect">
            <a:avLst/>
          </a:prstGeom>
          <a:noFill/>
        </p:spPr>
        <p:txBody>
          <a:bodyPr wrap="square" rtlCol="0">
            <a:spAutoFit/>
          </a:bodyPr>
          <a:lstStyle/>
          <a:p>
            <a:pPr marL="201168" lvl="1" algn="ctr">
              <a:buClr>
                <a:schemeClr val="accent1"/>
              </a:buClr>
            </a:pPr>
            <a:r>
              <a:rPr lang="it-IT" dirty="0"/>
              <a:t>Dataset: </a:t>
            </a:r>
            <a:r>
              <a:rPr lang="it-IT" dirty="0">
                <a:solidFill>
                  <a:srgbClr val="CC9900"/>
                </a:solidFill>
                <a:hlinkClick r:id="rId3">
                  <a:extLst>
                    <a:ext uri="{A12FA001-AC4F-418D-AE19-62706E023703}">
                      <ahyp:hlinkClr xmlns:ahyp="http://schemas.microsoft.com/office/drawing/2018/hyperlinkcolor" val="tx"/>
                    </a:ext>
                  </a:extLst>
                </a:hlinkClick>
              </a:rPr>
              <a:t>https://doi.org/10.17632/cp3473x7xv.3</a:t>
            </a:r>
            <a:endParaRPr lang="it-IT" dirty="0">
              <a:solidFill>
                <a:srgbClr val="CC9900"/>
              </a:solidFill>
            </a:endParaRPr>
          </a:p>
        </p:txBody>
      </p:sp>
      <p:pic>
        <p:nvPicPr>
          <p:cNvPr id="9" name="Segnaposto contenuto 4" descr="Immagine che contiene testo, schermata, diagramma, Carattere&#10;&#10;Descrizione generata automaticamente">
            <a:extLst>
              <a:ext uri="{FF2B5EF4-FFF2-40B4-BE49-F238E27FC236}">
                <a16:creationId xmlns:a16="http://schemas.microsoft.com/office/drawing/2014/main" id="{D25B116C-B5F1-7A69-9F8F-1505E7EAC3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7379" y="2246646"/>
            <a:ext cx="7457242" cy="4018410"/>
          </a:xfrm>
        </p:spPr>
      </p:pic>
    </p:spTree>
    <p:extLst>
      <p:ext uri="{BB962C8B-B14F-4D97-AF65-F5344CB8AC3E}">
        <p14:creationId xmlns:p14="http://schemas.microsoft.com/office/powerpoint/2010/main" val="360222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diagramma, schermata, testo, Piano&#10;&#10;Descrizione generata automaticamente">
            <a:extLst>
              <a:ext uri="{FF2B5EF4-FFF2-40B4-BE49-F238E27FC236}">
                <a16:creationId xmlns:a16="http://schemas.microsoft.com/office/drawing/2014/main" id="{6F852287-040A-D0A9-A6B9-82BA8DE07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588" y="2672708"/>
            <a:ext cx="3354503" cy="2016000"/>
          </a:xfrm>
          <a:prstGeom prst="rect">
            <a:avLst/>
          </a:prstGeom>
        </p:spPr>
      </p:pic>
      <p:sp>
        <p:nvSpPr>
          <p:cNvPr id="15" name="CasellaDiTesto 14">
            <a:extLst>
              <a:ext uri="{FF2B5EF4-FFF2-40B4-BE49-F238E27FC236}">
                <a16:creationId xmlns:a16="http://schemas.microsoft.com/office/drawing/2014/main" id="{8BEE2705-19A4-573C-452B-9BDC33F9D75A}"/>
              </a:ext>
            </a:extLst>
          </p:cNvPr>
          <p:cNvSpPr txBox="1"/>
          <p:nvPr/>
        </p:nvSpPr>
        <p:spPr>
          <a:xfrm>
            <a:off x="1097280" y="2026377"/>
            <a:ext cx="4193126" cy="923330"/>
          </a:xfrm>
          <a:prstGeom prst="rect">
            <a:avLst/>
          </a:prstGeom>
          <a:noFill/>
        </p:spPr>
        <p:txBody>
          <a:bodyPr wrap="square" rtlCol="0">
            <a:spAutoFit/>
          </a:bodyPr>
          <a:lstStyle/>
          <a:p>
            <a:pPr algn="ctr"/>
            <a:r>
              <a:rPr lang="it-IT" dirty="0"/>
              <a:t>The Long Short-Time Memory </a:t>
            </a:r>
            <a:r>
              <a:rPr lang="it-IT" dirty="0" err="1"/>
              <a:t>is</a:t>
            </a:r>
            <a:r>
              <a:rPr lang="it-IT" dirty="0"/>
              <a:t> </a:t>
            </a:r>
            <a:r>
              <a:rPr lang="it-IT" dirty="0" err="1"/>
              <a:t>developed</a:t>
            </a:r>
            <a:r>
              <a:rPr lang="it-IT" dirty="0"/>
              <a:t> to </a:t>
            </a:r>
            <a:r>
              <a:rPr lang="it-IT" dirty="0" err="1"/>
              <a:t>prevent</a:t>
            </a:r>
            <a:r>
              <a:rPr lang="it-IT" dirty="0"/>
              <a:t> the </a:t>
            </a:r>
            <a:r>
              <a:rPr lang="it-IT" dirty="0" err="1"/>
              <a:t>problem</a:t>
            </a:r>
            <a:r>
              <a:rPr lang="it-IT" dirty="0"/>
              <a:t> of long-</a:t>
            </a:r>
            <a:r>
              <a:rPr lang="it-IT" dirty="0" err="1"/>
              <a:t>term</a:t>
            </a:r>
            <a:r>
              <a:rPr lang="it-IT" dirty="0"/>
              <a:t> </a:t>
            </a:r>
            <a:r>
              <a:rPr lang="it-IT" dirty="0" err="1"/>
              <a:t>dependency</a:t>
            </a:r>
            <a:r>
              <a:rPr lang="it-IT" dirty="0"/>
              <a:t>.</a:t>
            </a:r>
            <a:endParaRPr lang="en-US" dirty="0"/>
          </a:p>
        </p:txBody>
      </p:sp>
      <p:pic>
        <p:nvPicPr>
          <p:cNvPr id="8" name="Immagine 7" descr="Immagine che contiene diagramma, testo, schermata, Piano&#10;&#10;Descrizione generata automaticamente">
            <a:extLst>
              <a:ext uri="{FF2B5EF4-FFF2-40B4-BE49-F238E27FC236}">
                <a16:creationId xmlns:a16="http://schemas.microsoft.com/office/drawing/2014/main" id="{CCE75062-D844-AE4B-06E5-0EB456C3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71" y="2672708"/>
            <a:ext cx="3402531" cy="2016000"/>
          </a:xfrm>
          <a:prstGeom prst="rect">
            <a:avLst/>
          </a:prstGeom>
        </p:spPr>
      </p:pic>
      <p:sp>
        <p:nvSpPr>
          <p:cNvPr id="17" name="CasellaDiTesto 16">
            <a:extLst>
              <a:ext uri="{FF2B5EF4-FFF2-40B4-BE49-F238E27FC236}">
                <a16:creationId xmlns:a16="http://schemas.microsoft.com/office/drawing/2014/main" id="{B5B53A84-DDA2-3881-E590-38043D437B0A}"/>
              </a:ext>
            </a:extLst>
          </p:cNvPr>
          <p:cNvSpPr txBox="1"/>
          <p:nvPr/>
        </p:nvSpPr>
        <p:spPr>
          <a:xfrm>
            <a:off x="6422257" y="2026377"/>
            <a:ext cx="4253155" cy="923330"/>
          </a:xfrm>
          <a:prstGeom prst="rect">
            <a:avLst/>
          </a:prstGeom>
          <a:noFill/>
        </p:spPr>
        <p:txBody>
          <a:bodyPr wrap="square" rtlCol="0">
            <a:spAutoFit/>
          </a:bodyPr>
          <a:lstStyle/>
          <a:p>
            <a:pPr algn="ctr"/>
            <a:r>
              <a:rPr lang="it-IT" dirty="0"/>
              <a:t>The </a:t>
            </a:r>
            <a:r>
              <a:rPr lang="it-IT" dirty="0" err="1"/>
              <a:t>Gated</a:t>
            </a:r>
            <a:r>
              <a:rPr lang="it-IT" dirty="0"/>
              <a:t> </a:t>
            </a:r>
            <a:r>
              <a:rPr lang="it-IT" dirty="0" err="1"/>
              <a:t>Recurrent</a:t>
            </a:r>
            <a:r>
              <a:rPr lang="it-IT" dirty="0"/>
              <a:t> Unit </a:t>
            </a:r>
            <a:r>
              <a:rPr lang="it-IT" dirty="0" err="1"/>
              <a:t>is</a:t>
            </a:r>
            <a:r>
              <a:rPr lang="it-IT" dirty="0"/>
              <a:t> </a:t>
            </a:r>
            <a:r>
              <a:rPr lang="it-IT" dirty="0" err="1"/>
              <a:t>developed</a:t>
            </a:r>
            <a:r>
              <a:rPr lang="it-IT" dirty="0"/>
              <a:t> </a:t>
            </a:r>
            <a:r>
              <a:rPr lang="it-IT" dirty="0" err="1"/>
              <a:t>as</a:t>
            </a:r>
            <a:r>
              <a:rPr lang="it-IT" dirty="0"/>
              <a:t> an </a:t>
            </a:r>
            <a:r>
              <a:rPr lang="it-IT" dirty="0" err="1"/>
              <a:t>updated</a:t>
            </a:r>
            <a:r>
              <a:rPr lang="it-IT" dirty="0"/>
              <a:t> </a:t>
            </a:r>
            <a:r>
              <a:rPr lang="it-IT" dirty="0" err="1"/>
              <a:t>version</a:t>
            </a:r>
            <a:r>
              <a:rPr lang="it-IT" dirty="0"/>
              <a:t> of LSTM </a:t>
            </a:r>
            <a:r>
              <a:rPr lang="en-US" dirty="0"/>
              <a:t>to counteract the complexity of the latter.</a:t>
            </a: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DF0329A1-A255-4342-622A-72F0E0FCD903}"/>
                  </a:ext>
                </a:extLst>
              </p:cNvPr>
              <p:cNvSpPr txBox="1"/>
              <p:nvPr/>
            </p:nvSpPr>
            <p:spPr>
              <a:xfrm>
                <a:off x="1924626" y="4776505"/>
                <a:ext cx="2538426" cy="15147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𝑓</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𝑓</m:t>
                              </m:r>
                            </m:sub>
                          </m:sSub>
                        </m:e>
                      </m:d>
                    </m:oMath>
                  </m:oMathPara>
                </a14:m>
                <a:endParaRPr lang="it-IT" sz="1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𝑖</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𝑘</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𝑘</m:t>
                              </m:r>
                            </m:sub>
                          </m:sSub>
                        </m:e>
                      </m:d>
                    </m:oMath>
                  </m:oMathPara>
                </a14:m>
                <a:endParaRPr lang="it-IT"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𝑐</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𝑐</m:t>
                                  </m:r>
                                </m:sub>
                              </m:sSub>
                            </m:e>
                          </m:d>
                        </m:e>
                      </m:fun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𝑖</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𝑐</m:t>
                              </m:r>
                            </m:e>
                            <m:sub>
                              <m:r>
                                <a:rPr lang="it-IT" sz="1600" i="1">
                                  <a:latin typeface="Cambria Math" panose="02040503050406030204" pitchFamily="18" charset="0"/>
                                </a:rPr>
                                <m:t>𝑘</m:t>
                              </m:r>
                            </m:sub>
                          </m:sSub>
                        </m:e>
                      </m:ac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𝑂</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i="1">
                                  <a:latin typeface="Cambria Math" panose="02040503050406030204" pitchFamily="18" charset="0"/>
                                  <a:ea typeface="Cambria Math" panose="02040503050406030204" pitchFamily="18" charset="0"/>
                                </a:rPr>
                                <m:t>𝑘</m:t>
                              </m:r>
                            </m:sub>
                          </m:sSub>
                        </m:e>
                      </m:d>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func>
                        <m:funcPr>
                          <m:ctrlPr>
                            <a:rPr lang="it-IT" sz="1600" b="0" i="1" smtClean="0">
                              <a:latin typeface="Cambria Math" panose="02040503050406030204" pitchFamily="18" charset="0"/>
                              <a:ea typeface="Cambria Math" panose="02040503050406030204" pitchFamily="18" charset="0"/>
                            </a:rPr>
                          </m:ctrlPr>
                        </m:funcPr>
                        <m:fName>
                          <m:r>
                            <m:rPr>
                              <m:sty m:val="p"/>
                            </m:rPr>
                            <a:rPr lang="it-IT" sz="1600" b="0" i="0" smtClean="0">
                              <a:latin typeface="Cambria Math" panose="02040503050406030204" pitchFamily="18" charset="0"/>
                              <a:ea typeface="Cambria Math" panose="02040503050406030204" pitchFamily="18" charset="0"/>
                            </a:rPr>
                            <m:t>tanh</m:t>
                          </m:r>
                        </m:fName>
                        <m:e>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sub>
                              </m:sSub>
                            </m:e>
                          </m:d>
                        </m:e>
                      </m:func>
                    </m:oMath>
                  </m:oMathPara>
                </a14:m>
                <a:endParaRPr lang="en-US" sz="1600" dirty="0"/>
              </a:p>
            </p:txBody>
          </p:sp>
        </mc:Choice>
        <mc:Fallback xmlns="">
          <p:sp>
            <p:nvSpPr>
              <p:cNvPr id="20" name="CasellaDiTesto 19">
                <a:extLst>
                  <a:ext uri="{FF2B5EF4-FFF2-40B4-BE49-F238E27FC236}">
                    <a16:creationId xmlns:a16="http://schemas.microsoft.com/office/drawing/2014/main" id="{DF0329A1-A255-4342-622A-72F0E0FCD903}"/>
                  </a:ext>
                </a:extLst>
              </p:cNvPr>
              <p:cNvSpPr txBox="1">
                <a:spLocks noRot="1" noChangeAspect="1" noMove="1" noResize="1" noEditPoints="1" noAdjustHandles="1" noChangeArrowheads="1" noChangeShapeType="1" noTextEdit="1"/>
              </p:cNvSpPr>
              <p:nvPr/>
            </p:nvSpPr>
            <p:spPr>
              <a:xfrm>
                <a:off x="1924626" y="4776505"/>
                <a:ext cx="2538426" cy="1514710"/>
              </a:xfrm>
              <a:prstGeom prst="rect">
                <a:avLst/>
              </a:prstGeom>
              <a:blipFill>
                <a:blip r:embed="rId5"/>
                <a:stretch>
                  <a:fillRect l="-1683" r="-3125"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1898C45E-EED4-1F94-49C0-A9036F7D0C54}"/>
                  </a:ext>
                </a:extLst>
              </p:cNvPr>
              <p:cNvSpPr txBox="1"/>
              <p:nvPr/>
            </p:nvSpPr>
            <p:spPr>
              <a:xfrm>
                <a:off x="7169063" y="4730338"/>
                <a:ext cx="2747545" cy="1105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𝑧</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e>
                      </m:d>
                    </m:oMath>
                  </m:oMathPara>
                </a14:m>
                <a:endParaRPr lang="it-IT" sz="1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𝑟</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oMath>
                  </m:oMathPara>
                </a14:m>
                <a:endParaRPr lang="it-IT"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r>
                                <a:rPr lang="it-IT" sz="1600" i="1" smtClean="0">
                                  <a:latin typeface="Cambria Math" panose="02040503050406030204" pitchFamily="18" charset="0"/>
                                  <a:ea typeface="Cambria Math" panose="02040503050406030204" pitchFamily="18" charset="0"/>
                                </a:rPr>
                                <m:t>𝑤</m:t>
                              </m:r>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𝑟</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e>
                      </m:fun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1−</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𝑧</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h</m:t>
                              </m:r>
                            </m:e>
                            <m:sub>
                              <m:r>
                                <a:rPr lang="it-IT" sz="1600" i="1">
                                  <a:latin typeface="Cambria Math" panose="02040503050406030204" pitchFamily="18" charset="0"/>
                                </a:rPr>
                                <m:t>𝑘</m:t>
                              </m:r>
                            </m:sub>
                          </m:sSub>
                        </m:e>
                      </m:acc>
                    </m:oMath>
                  </m:oMathPara>
                </a14:m>
                <a:endParaRPr lang="en-US" sz="1600" dirty="0"/>
              </a:p>
            </p:txBody>
          </p:sp>
        </mc:Choice>
        <mc:Fallback xmlns="">
          <p:sp>
            <p:nvSpPr>
              <p:cNvPr id="22" name="CasellaDiTesto 21">
                <a:extLst>
                  <a:ext uri="{FF2B5EF4-FFF2-40B4-BE49-F238E27FC236}">
                    <a16:creationId xmlns:a16="http://schemas.microsoft.com/office/drawing/2014/main" id="{1898C45E-EED4-1F94-49C0-A9036F7D0C54}"/>
                  </a:ext>
                </a:extLst>
              </p:cNvPr>
              <p:cNvSpPr txBox="1">
                <a:spLocks noRot="1" noChangeAspect="1" noMove="1" noResize="1" noEditPoints="1" noAdjustHandles="1" noChangeArrowheads="1" noChangeShapeType="1" noTextEdit="1"/>
              </p:cNvSpPr>
              <p:nvPr/>
            </p:nvSpPr>
            <p:spPr>
              <a:xfrm>
                <a:off x="7169063" y="4730338"/>
                <a:ext cx="2747545" cy="1105944"/>
              </a:xfrm>
              <a:prstGeom prst="rect">
                <a:avLst/>
              </a:prstGeom>
              <a:blipFill>
                <a:blip r:embed="rId6"/>
                <a:stretch>
                  <a:fillRect r="-19069"/>
                </a:stretch>
              </a:blipFill>
            </p:spPr>
            <p:txBody>
              <a:bodyPr/>
              <a:lstStyle/>
              <a:p>
                <a:r>
                  <a:rPr lang="en-US">
                    <a:noFill/>
                  </a:rPr>
                  <a:t> </a:t>
                </a:r>
              </a:p>
            </p:txBody>
          </p:sp>
        </mc:Fallback>
      </mc:AlternateContent>
    </p:spTree>
    <p:extLst>
      <p:ext uri="{BB962C8B-B14F-4D97-AF65-F5344CB8AC3E}">
        <p14:creationId xmlns:p14="http://schemas.microsoft.com/office/powerpoint/2010/main" val="889819782"/>
      </p:ext>
    </p:extLst>
  </p:cSld>
  <p:clrMapOvr>
    <a:masterClrMapping/>
  </p:clrMapOvr>
</p:sld>
</file>

<file path=ppt/theme/theme1.xml><?xml version="1.0" encoding="utf-8"?>
<a:theme xmlns:a="http://schemas.openxmlformats.org/drawingml/2006/main" name="Retrospettivo">
  <a:themeElements>
    <a:clrScheme name="Personalizzato 4">
      <a:dk1>
        <a:sysClr val="windowText" lastClr="000000"/>
      </a:dk1>
      <a:lt1>
        <a:sysClr val="window" lastClr="FFFFFF"/>
      </a:lt1>
      <a:dk2>
        <a:srgbClr val="696464"/>
      </a:dk2>
      <a:lt2>
        <a:srgbClr val="E9E5DC"/>
      </a:lt2>
      <a:accent1>
        <a:srgbClr val="DA5545"/>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3359</TotalTime>
  <Words>3898</Words>
  <Application>Microsoft Office PowerPoint</Application>
  <PresentationFormat>Widescreen</PresentationFormat>
  <Paragraphs>227</Paragraphs>
  <Slides>20</Slides>
  <Notes>13</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20</vt:i4>
      </vt:variant>
    </vt:vector>
  </HeadingPairs>
  <TitlesOfParts>
    <vt:vector size="30" baseType="lpstr">
      <vt:lpstr>Arial</vt:lpstr>
      <vt:lpstr>Calibri</vt:lpstr>
      <vt:lpstr>Calibri Light</vt:lpstr>
      <vt:lpstr>Cambria Math</vt:lpstr>
      <vt:lpstr>open sans</vt:lpstr>
      <vt:lpstr>open sans</vt:lpstr>
      <vt:lpstr>Times New Roman</vt:lpstr>
      <vt:lpstr>Wingdings</vt:lpstr>
      <vt:lpstr>Retrospettivo</vt:lpstr>
      <vt:lpstr>Personalizza struttura</vt:lpstr>
      <vt:lpstr>Presentazione standard di PowerPoint</vt:lpstr>
      <vt:lpstr>Bibliography</vt:lpstr>
      <vt:lpstr>Table of contents</vt:lpstr>
      <vt:lpstr>Abstract</vt:lpstr>
      <vt:lpstr>An overview on the main topics</vt:lpstr>
      <vt:lpstr>Typical approaches and their drawbacks</vt:lpstr>
      <vt:lpstr>Advanced approaches</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Presentazione standard di PowerPoint</vt:lpstr>
      <vt:lpstr>SOC Estimation Using the Feed-Forward Learning Approach and Machine Learning Techniques with Explainable Artificial Intelligence</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UBBRIACO</dc:creator>
  <cp:lastModifiedBy>GIORGIO UBBRIACO</cp:lastModifiedBy>
  <cp:revision>184</cp:revision>
  <cp:lastPrinted>2022-11-28T08:56:24Z</cp:lastPrinted>
  <dcterms:created xsi:type="dcterms:W3CDTF">2022-11-23T21:58:37Z</dcterms:created>
  <dcterms:modified xsi:type="dcterms:W3CDTF">2024-09-07T14:57:40Z</dcterms:modified>
</cp:coreProperties>
</file>